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y="13716000" cx="24384000"/>
  <p:notesSz cx="6858000" cy="9144000"/>
  <p:embeddedFontLst>
    <p:embeddedFont>
      <p:font typeface="Helvetica Neue"/>
      <p:regular r:id="rId33"/>
      <p:bold r:id="rId34"/>
      <p:italic r:id="rId35"/>
      <p:boldItalic r:id="rId36"/>
    </p:embeddedFont>
    <p:embeddedFont>
      <p:font typeface="Helvetica Neue Light"/>
      <p:regular r:id="rId37"/>
      <p:bold r:id="rId38"/>
      <p:italic r:id="rId39"/>
      <p:boldItalic r:id="rId40"/>
    </p:embeddedFont>
    <p:embeddedFont>
      <p:font typeface="Gill Sans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320">
          <p15:clr>
            <a:srgbClr val="9AA0A6"/>
          </p15:clr>
        </p15:guide>
        <p15:guide id="2" pos="7680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3" roundtripDataSignature="AMtx7mhA79DnWmgCg2y+WmfU10ZZX8qt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9898031-77A2-4E7A-B276-9C28E1F4B246}">
  <a:tblStyle styleId="{C9898031-77A2-4E7A-B276-9C28E1F4B246}" styleName="Table_0"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 b="off" i="off"/>
      <a:tcStyle>
        <a:fill>
          <a:solidFill>
            <a:srgbClr val="E3E5E8"/>
          </a:solidFill>
        </a:fill>
      </a:tcStyle>
    </a:band2H>
    <a:band1V>
      <a:tcTxStyle/>
    </a:band1V>
    <a:band2V>
      <a:tcTxStyle/>
    </a:band2V>
    <a:lastCol>
      <a:tcTxStyle/>
    </a:lastCol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320" orient="horz"/>
        <p:guide pos="76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boldItalic.fntdata"/><Relationship Id="rId20" Type="http://schemas.openxmlformats.org/officeDocument/2006/relationships/slide" Target="slides/slide13.xml"/><Relationship Id="rId42" Type="http://schemas.openxmlformats.org/officeDocument/2006/relationships/font" Target="fonts/GillSans-bold.fntdata"/><Relationship Id="rId41" Type="http://schemas.openxmlformats.org/officeDocument/2006/relationships/font" Target="fonts/GillSans-regular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43" Type="http://customschemas.google.com/relationships/presentationmetadata" Target="meta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font" Target="fonts/HelveticaNeue-regular.fntdata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font" Target="fonts/HelveticaNeue-italic.fntdata"/><Relationship Id="rId12" Type="http://schemas.openxmlformats.org/officeDocument/2006/relationships/slide" Target="slides/slide5.xml"/><Relationship Id="rId34" Type="http://schemas.openxmlformats.org/officeDocument/2006/relationships/font" Target="fonts/HelveticaNeue-bold.fntdata"/><Relationship Id="rId15" Type="http://schemas.openxmlformats.org/officeDocument/2006/relationships/slide" Target="slides/slide8.xml"/><Relationship Id="rId37" Type="http://schemas.openxmlformats.org/officeDocument/2006/relationships/font" Target="fonts/HelveticaNeueLight-regular.fntdata"/><Relationship Id="rId14" Type="http://schemas.openxmlformats.org/officeDocument/2006/relationships/slide" Target="slides/slide7.xml"/><Relationship Id="rId36" Type="http://schemas.openxmlformats.org/officeDocument/2006/relationships/font" Target="fonts/HelveticaNeue-boldItalic.fntdata"/><Relationship Id="rId17" Type="http://schemas.openxmlformats.org/officeDocument/2006/relationships/slide" Target="slides/slide10.xml"/><Relationship Id="rId39" Type="http://schemas.openxmlformats.org/officeDocument/2006/relationships/font" Target="fonts/HelveticaNeueLight-italic.fntdata"/><Relationship Id="rId16" Type="http://schemas.openxmlformats.org/officeDocument/2006/relationships/slide" Target="slides/slide9.xml"/><Relationship Id="rId38" Type="http://schemas.openxmlformats.org/officeDocument/2006/relationships/font" Target="fonts/HelveticaNeueLight-bold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1a4dad50ef_0_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1a4dad50ef_0_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201723d43b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2201723d43b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2" name="Google Shape;172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Concept of an RStudio Project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5"/>
          <p:cNvSpPr txBox="1"/>
          <p:nvPr>
            <p:ph idx="1" type="body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49" name="Google Shape;49;p35"/>
          <p:cNvSpPr txBox="1"/>
          <p:nvPr>
            <p:ph idx="2" type="body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0" name="Google Shape;50;p35"/>
          <p:cNvSpPr/>
          <p:nvPr>
            <p:ph idx="3" type="pic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35"/>
          <p:cNvSpPr txBox="1"/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2" name="Google Shape;52;p35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Sec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6"/>
          <p:cNvSpPr txBox="1"/>
          <p:nvPr>
            <p:ph type="title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b="0"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5" name="Google Shape;55;p36"/>
          <p:cNvSpPr txBox="1"/>
          <p:nvPr>
            <p:ph idx="12" type="sldNum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7"/>
          <p:cNvSpPr txBox="1"/>
          <p:nvPr>
            <p:ph type="title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8" name="Google Shape;58;p37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9" name="Google Shape;59;p37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8"/>
          <p:cNvSpPr txBox="1"/>
          <p:nvPr>
            <p:ph type="title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2" name="Google Shape;62;p38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63" name="Google Shape;63;p38"/>
          <p:cNvSpPr txBox="1"/>
          <p:nvPr>
            <p:ph idx="2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3pPr>
            <a:lvl4pPr indent="-2286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4pPr>
            <a:lvl5pPr indent="-2286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64" name="Google Shape;64;p38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Statemen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9"/>
          <p:cNvSpPr txBox="1"/>
          <p:nvPr>
            <p:ph idx="1" type="body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67" name="Google Shape;67;p39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Fact">
  <p:cSld name="Big Fac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0"/>
          <p:cNvSpPr txBox="1"/>
          <p:nvPr>
            <p:ph idx="1" type="body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70" name="Google Shape;70;p40"/>
          <p:cNvSpPr txBox="1"/>
          <p:nvPr>
            <p:ph idx="2" type="body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71" name="Google Shape;71;p40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1"/>
          <p:cNvSpPr txBox="1"/>
          <p:nvPr>
            <p:ph idx="1" type="body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74" name="Google Shape;74;p41"/>
          <p:cNvSpPr txBox="1"/>
          <p:nvPr>
            <p:ph idx="2" type="body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75" name="Google Shape;75;p41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2"/>
          <p:cNvSpPr/>
          <p:nvPr>
            <p:ph idx="2" type="pic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42"/>
          <p:cNvSpPr/>
          <p:nvPr>
            <p:ph idx="3" type="pic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42"/>
          <p:cNvSpPr/>
          <p:nvPr>
            <p:ph idx="4" type="pic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42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3"/>
          <p:cNvSpPr/>
          <p:nvPr>
            <p:ph idx="2" type="pic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43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 type="tx">
  <p:cSld name="TITLE_AND_BOD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1a4dad50ef_0_100"/>
          <p:cNvSpPr txBox="1"/>
          <p:nvPr>
            <p:ph type="title"/>
          </p:nvPr>
        </p:nvSpPr>
        <p:spPr>
          <a:xfrm>
            <a:off x="4387453" y="625078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b="0" sz="1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90" name="Google Shape;90;g21a4dad50ef_0_100"/>
          <p:cNvSpPr txBox="1"/>
          <p:nvPr>
            <p:ph idx="1" type="body"/>
          </p:nvPr>
        </p:nvSpPr>
        <p:spPr>
          <a:xfrm>
            <a:off x="4387453" y="3661171"/>
            <a:ext cx="15609000" cy="88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indent="-466725" lvl="0" marL="4572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sz="5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66725" lvl="1" marL="9144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sz="50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66725" lvl="2" marL="13716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sz="50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66725" lvl="3" marL="18288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sz="50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66725" lvl="4" marL="22860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sz="50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91" name="Google Shape;91;g21a4dad50ef_0_100"/>
          <p:cNvSpPr txBox="1"/>
          <p:nvPr>
            <p:ph idx="12" type="sldNum"/>
          </p:nvPr>
        </p:nvSpPr>
        <p:spPr>
          <a:xfrm>
            <a:off x="11935814" y="13010554"/>
            <a:ext cx="4944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>
  <p:cSld name="Title &amp; Sub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7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b="0" sz="1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3" name="Google Shape;13;p27"/>
          <p:cNvSpPr txBox="1"/>
          <p:nvPr>
            <p:ph idx="1" type="body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4" name="Google Shape;14;p27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1a4dad50ef_0_104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1a4dad50ef_0_106"/>
          <p:cNvSpPr txBox="1"/>
          <p:nvPr>
            <p:ph type="title"/>
          </p:nvPr>
        </p:nvSpPr>
        <p:spPr>
          <a:xfrm>
            <a:off x="4387453" y="625078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b="0" sz="1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96" name="Google Shape;96;g21a4dad50ef_0_106"/>
          <p:cNvSpPr txBox="1"/>
          <p:nvPr>
            <p:ph idx="1" type="body"/>
          </p:nvPr>
        </p:nvSpPr>
        <p:spPr>
          <a:xfrm>
            <a:off x="4387453" y="3661171"/>
            <a:ext cx="15609000" cy="88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indent="-466725" lvl="0" marL="4572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sz="5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66725" lvl="1" marL="9144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sz="50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66725" lvl="2" marL="13716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sz="50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66725" lvl="3" marL="18288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sz="50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66725" lvl="4" marL="22860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sz="50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97" name="Google Shape;97;g21a4dad50ef_0_106"/>
          <p:cNvSpPr txBox="1"/>
          <p:nvPr>
            <p:ph idx="12" type="sldNum"/>
          </p:nvPr>
        </p:nvSpPr>
        <p:spPr>
          <a:xfrm>
            <a:off x="11935814" y="13010554"/>
            <a:ext cx="4944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>
  <p:cSld name="Title &amp; Subtitl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1a4dad50ef_0_110"/>
          <p:cNvSpPr txBox="1"/>
          <p:nvPr>
            <p:ph type="title"/>
          </p:nvPr>
        </p:nvSpPr>
        <p:spPr>
          <a:xfrm>
            <a:off x="4833937" y="2303859"/>
            <a:ext cx="14716200" cy="46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b="0" sz="1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00" name="Google Shape;100;g21a4dad50ef_0_110"/>
          <p:cNvSpPr txBox="1"/>
          <p:nvPr>
            <p:ph idx="1" type="body"/>
          </p:nvPr>
        </p:nvSpPr>
        <p:spPr>
          <a:xfrm>
            <a:off x="4833937" y="7072312"/>
            <a:ext cx="147162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01" name="Google Shape;101;g21a4dad50ef_0_110"/>
          <p:cNvSpPr txBox="1"/>
          <p:nvPr>
            <p:ph idx="12" type="sldNum"/>
          </p:nvPr>
        </p:nvSpPr>
        <p:spPr>
          <a:xfrm>
            <a:off x="11935814" y="13010554"/>
            <a:ext cx="4944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1a4dad50ef_0_114"/>
          <p:cNvSpPr txBox="1"/>
          <p:nvPr>
            <p:ph idx="1" type="body"/>
          </p:nvPr>
        </p:nvSpPr>
        <p:spPr>
          <a:xfrm>
            <a:off x="1201340" y="11859862"/>
            <a:ext cx="219711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04" name="Google Shape;104;g21a4dad50ef_0_114"/>
          <p:cNvSpPr txBox="1"/>
          <p:nvPr>
            <p:ph type="title"/>
          </p:nvPr>
        </p:nvSpPr>
        <p:spPr>
          <a:xfrm>
            <a:off x="1206496" y="2574991"/>
            <a:ext cx="219711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05" name="Google Shape;105;g21a4dad50ef_0_114"/>
          <p:cNvSpPr txBox="1"/>
          <p:nvPr>
            <p:ph idx="2" type="body"/>
          </p:nvPr>
        </p:nvSpPr>
        <p:spPr>
          <a:xfrm>
            <a:off x="1201342" y="7223190"/>
            <a:ext cx="219711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06" name="Google Shape;106;g21a4dad50ef_0_114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">
  <p:cSld name="Title &amp; Photo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1a4dad50ef_0_119"/>
          <p:cNvSpPr/>
          <p:nvPr>
            <p:ph idx="2" type="pic"/>
          </p:nvPr>
        </p:nvSpPr>
        <p:spPr>
          <a:xfrm>
            <a:off x="-1155700" y="-1295400"/>
            <a:ext cx="26746200" cy="160188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g21a4dad50ef_0_119"/>
          <p:cNvSpPr txBox="1"/>
          <p:nvPr>
            <p:ph type="title"/>
          </p:nvPr>
        </p:nvSpPr>
        <p:spPr>
          <a:xfrm>
            <a:off x="1206500" y="7124700"/>
            <a:ext cx="219711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0" name="Google Shape;110;g21a4dad50ef_0_119"/>
          <p:cNvSpPr txBox="1"/>
          <p:nvPr>
            <p:ph idx="1" type="body"/>
          </p:nvPr>
        </p:nvSpPr>
        <p:spPr>
          <a:xfrm>
            <a:off x="1207690" y="1106137"/>
            <a:ext cx="219687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11" name="Google Shape;111;g21a4dad50ef_0_119"/>
          <p:cNvSpPr txBox="1"/>
          <p:nvPr>
            <p:ph idx="3" type="body"/>
          </p:nvPr>
        </p:nvSpPr>
        <p:spPr>
          <a:xfrm>
            <a:off x="1206500" y="11609910"/>
            <a:ext cx="21971100" cy="11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12" name="Google Shape;112;g21a4dad50ef_0_119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 Alt">
  <p:cSld name="Title &amp; Photo Al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1a4dad50ef_0_125"/>
          <p:cNvSpPr/>
          <p:nvPr>
            <p:ph idx="2" type="pic"/>
          </p:nvPr>
        </p:nvSpPr>
        <p:spPr>
          <a:xfrm>
            <a:off x="10972800" y="-203200"/>
            <a:ext cx="12144900" cy="141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g21a4dad50ef_0_125"/>
          <p:cNvSpPr txBox="1"/>
          <p:nvPr>
            <p:ph type="title"/>
          </p:nvPr>
        </p:nvSpPr>
        <p:spPr>
          <a:xfrm>
            <a:off x="1206500" y="1270000"/>
            <a:ext cx="9779100" cy="5882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6" name="Google Shape;116;g21a4dad50ef_0_125"/>
          <p:cNvSpPr txBox="1"/>
          <p:nvPr>
            <p:ph idx="1" type="body"/>
          </p:nvPr>
        </p:nvSpPr>
        <p:spPr>
          <a:xfrm>
            <a:off x="1206500" y="7060576"/>
            <a:ext cx="9779100" cy="53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17" name="Google Shape;117;g21a4dad50ef_0_125"/>
          <p:cNvSpPr txBox="1"/>
          <p:nvPr>
            <p:ph idx="12" type="sldNum"/>
          </p:nvPr>
        </p:nvSpPr>
        <p:spPr>
          <a:xfrm>
            <a:off x="12001499" y="13085233"/>
            <a:ext cx="3684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2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1a4dad50ef_0_130"/>
          <p:cNvSpPr txBox="1"/>
          <p:nvPr>
            <p:ph type="title"/>
          </p:nvPr>
        </p:nvSpPr>
        <p:spPr>
          <a:xfrm>
            <a:off x="1206500" y="1079500"/>
            <a:ext cx="21971100" cy="1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0" name="Google Shape;120;g21a4dad50ef_0_130"/>
          <p:cNvSpPr txBox="1"/>
          <p:nvPr>
            <p:ph idx="1" type="body"/>
          </p:nvPr>
        </p:nvSpPr>
        <p:spPr>
          <a:xfrm>
            <a:off x="1206500" y="2372962"/>
            <a:ext cx="219711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21" name="Google Shape;121;g21a4dad50ef_0_130"/>
          <p:cNvSpPr txBox="1"/>
          <p:nvPr>
            <p:ph idx="2" type="body"/>
          </p:nvPr>
        </p:nvSpPr>
        <p:spPr>
          <a:xfrm>
            <a:off x="1206500" y="4248504"/>
            <a:ext cx="21971100" cy="82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22" name="Google Shape;122;g21a4dad50ef_0_130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1a4dad50ef_0_135"/>
          <p:cNvSpPr txBox="1"/>
          <p:nvPr>
            <p:ph idx="1" type="body"/>
          </p:nvPr>
        </p:nvSpPr>
        <p:spPr>
          <a:xfrm>
            <a:off x="1206500" y="4248504"/>
            <a:ext cx="21971100" cy="82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25" name="Google Shape;125;g21a4dad50ef_0_135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1a4dad50ef_0_138"/>
          <p:cNvSpPr txBox="1"/>
          <p:nvPr>
            <p:ph idx="1" type="body"/>
          </p:nvPr>
        </p:nvSpPr>
        <p:spPr>
          <a:xfrm>
            <a:off x="1206500" y="2372962"/>
            <a:ext cx="97791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28" name="Google Shape;128;g21a4dad50ef_0_138"/>
          <p:cNvSpPr txBox="1"/>
          <p:nvPr>
            <p:ph idx="2" type="body"/>
          </p:nvPr>
        </p:nvSpPr>
        <p:spPr>
          <a:xfrm>
            <a:off x="1206500" y="4248504"/>
            <a:ext cx="9779100" cy="82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29" name="Google Shape;129;g21a4dad50ef_0_138"/>
          <p:cNvSpPr/>
          <p:nvPr>
            <p:ph idx="3" type="pic"/>
          </p:nvPr>
        </p:nvSpPr>
        <p:spPr>
          <a:xfrm>
            <a:off x="12192000" y="-407266"/>
            <a:ext cx="10917000" cy="14555700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g21a4dad50ef_0_138"/>
          <p:cNvSpPr txBox="1"/>
          <p:nvPr>
            <p:ph type="title"/>
          </p:nvPr>
        </p:nvSpPr>
        <p:spPr>
          <a:xfrm>
            <a:off x="1206500" y="1079500"/>
            <a:ext cx="9779100" cy="14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31" name="Google Shape;131;g21a4dad50ef_0_138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Section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1a4dad50ef_0_144"/>
          <p:cNvSpPr txBox="1"/>
          <p:nvPr>
            <p:ph type="title"/>
          </p:nvPr>
        </p:nvSpPr>
        <p:spPr>
          <a:xfrm>
            <a:off x="1206496" y="4533900"/>
            <a:ext cx="219711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b="0"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34" name="Google Shape;134;g21a4dad50ef_0_144"/>
          <p:cNvSpPr txBox="1"/>
          <p:nvPr>
            <p:ph idx="12" type="sldNum"/>
          </p:nvPr>
        </p:nvSpPr>
        <p:spPr>
          <a:xfrm>
            <a:off x="12001499" y="13085233"/>
            <a:ext cx="3684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>
  <p:cSld name="Title &amp; Subtitle 2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8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sz="11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" name="Google Shape;17;p28"/>
          <p:cNvSpPr txBox="1"/>
          <p:nvPr>
            <p:ph idx="1" type="body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8" name="Google Shape;18;p28"/>
          <p:cNvSpPr txBox="1"/>
          <p:nvPr>
            <p:ph idx="12" type="sldNum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1a4dad50ef_0_147"/>
          <p:cNvSpPr txBox="1"/>
          <p:nvPr>
            <p:ph type="title"/>
          </p:nvPr>
        </p:nvSpPr>
        <p:spPr>
          <a:xfrm>
            <a:off x="1206500" y="1079500"/>
            <a:ext cx="21971100" cy="14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37" name="Google Shape;137;g21a4dad50ef_0_147"/>
          <p:cNvSpPr txBox="1"/>
          <p:nvPr>
            <p:ph idx="1" type="body"/>
          </p:nvPr>
        </p:nvSpPr>
        <p:spPr>
          <a:xfrm>
            <a:off x="1206500" y="2372962"/>
            <a:ext cx="219711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38" name="Google Shape;138;g21a4dad50ef_0_147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1a4dad50ef_0_151"/>
          <p:cNvSpPr txBox="1"/>
          <p:nvPr>
            <p:ph type="title"/>
          </p:nvPr>
        </p:nvSpPr>
        <p:spPr>
          <a:xfrm>
            <a:off x="1206500" y="1079500"/>
            <a:ext cx="21971100" cy="14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41" name="Google Shape;141;g21a4dad50ef_0_151"/>
          <p:cNvSpPr txBox="1"/>
          <p:nvPr>
            <p:ph idx="1" type="body"/>
          </p:nvPr>
        </p:nvSpPr>
        <p:spPr>
          <a:xfrm>
            <a:off x="1206500" y="2372962"/>
            <a:ext cx="219711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42" name="Google Shape;142;g21a4dad50ef_0_151"/>
          <p:cNvSpPr txBox="1"/>
          <p:nvPr>
            <p:ph idx="2" type="body"/>
          </p:nvPr>
        </p:nvSpPr>
        <p:spPr>
          <a:xfrm>
            <a:off x="1206500" y="4248504"/>
            <a:ext cx="21971100" cy="82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1pPr>
            <a:lvl2pPr indent="-228600" lvl="1" marL="9144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2pPr>
            <a:lvl3pPr indent="-228600" lvl="2" marL="13716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3pPr>
            <a:lvl4pPr indent="-228600" lvl="3" marL="18288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4pPr>
            <a:lvl5pPr indent="-228600" lvl="4" marL="22860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43" name="Google Shape;143;g21a4dad50ef_0_151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Statemen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1a4dad50ef_0_156"/>
          <p:cNvSpPr txBox="1"/>
          <p:nvPr>
            <p:ph idx="1" type="body"/>
          </p:nvPr>
        </p:nvSpPr>
        <p:spPr>
          <a:xfrm>
            <a:off x="1206500" y="4920843"/>
            <a:ext cx="21971100" cy="38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228600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46" name="Google Shape;146;g21a4dad50ef_0_156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Fact">
  <p:cSld name="Big Fac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1a4dad50ef_0_159"/>
          <p:cNvSpPr txBox="1"/>
          <p:nvPr>
            <p:ph idx="1" type="body"/>
          </p:nvPr>
        </p:nvSpPr>
        <p:spPr>
          <a:xfrm>
            <a:off x="1206500" y="1075927"/>
            <a:ext cx="21971100" cy="72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indent="-228600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1pPr>
            <a:lvl2pPr indent="-228600" lvl="1" marL="9144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2pPr>
            <a:lvl3pPr indent="-228600" lvl="2" marL="13716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3pPr>
            <a:lvl4pPr indent="-228600" lvl="3" marL="18288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4pPr>
            <a:lvl5pPr indent="-228600" lvl="4" marL="22860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49" name="Google Shape;149;g21a4dad50ef_0_159"/>
          <p:cNvSpPr txBox="1"/>
          <p:nvPr>
            <p:ph idx="2" type="body"/>
          </p:nvPr>
        </p:nvSpPr>
        <p:spPr>
          <a:xfrm>
            <a:off x="1206500" y="8262180"/>
            <a:ext cx="219711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50" name="Google Shape;150;g21a4dad50ef_0_159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1a4dad50ef_0_163"/>
          <p:cNvSpPr txBox="1"/>
          <p:nvPr>
            <p:ph idx="1" type="body"/>
          </p:nvPr>
        </p:nvSpPr>
        <p:spPr>
          <a:xfrm>
            <a:off x="2430025" y="10675453"/>
            <a:ext cx="202002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53" name="Google Shape;153;g21a4dad50ef_0_163"/>
          <p:cNvSpPr txBox="1"/>
          <p:nvPr>
            <p:ph idx="2" type="body"/>
          </p:nvPr>
        </p:nvSpPr>
        <p:spPr>
          <a:xfrm>
            <a:off x="1753923" y="4939860"/>
            <a:ext cx="20876100" cy="38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54" name="Google Shape;154;g21a4dad50ef_0_163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1a4dad50ef_0_167"/>
          <p:cNvSpPr/>
          <p:nvPr>
            <p:ph idx="2" type="pic"/>
          </p:nvPr>
        </p:nvSpPr>
        <p:spPr>
          <a:xfrm>
            <a:off x="15760700" y="1016000"/>
            <a:ext cx="7439100" cy="5949600"/>
          </a:xfrm>
          <a:prstGeom prst="rect">
            <a:avLst/>
          </a:prstGeom>
          <a:noFill/>
          <a:ln>
            <a:noFill/>
          </a:ln>
        </p:spPr>
      </p:sp>
      <p:sp>
        <p:nvSpPr>
          <p:cNvPr id="157" name="Google Shape;157;g21a4dad50ef_0_167"/>
          <p:cNvSpPr/>
          <p:nvPr>
            <p:ph idx="3" type="pic"/>
          </p:nvPr>
        </p:nvSpPr>
        <p:spPr>
          <a:xfrm>
            <a:off x="13500100" y="3978275"/>
            <a:ext cx="10439400" cy="12150300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g21a4dad50ef_0_167"/>
          <p:cNvSpPr/>
          <p:nvPr>
            <p:ph idx="4" type="pic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g21a4dad50ef_0_167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1a4dad50ef_0_172"/>
          <p:cNvSpPr/>
          <p:nvPr>
            <p:ph idx="2" type="pic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g21a4dad50ef_0_172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>
  <p:cSld name="Title &amp; Subtitle 3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9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00"/>
              <a:buFont typeface="Gill Sans"/>
              <a:buNone/>
              <a:defRPr b="0" sz="11800"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1" name="Google Shape;21;p29"/>
          <p:cNvSpPr txBox="1"/>
          <p:nvPr>
            <p:ph idx="1" type="body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Gill Sans"/>
              <a:buNone/>
              <a:defRPr sz="5000"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Gill Sans"/>
              <a:buNone/>
              <a:defRPr sz="5000"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Gill Sans"/>
              <a:buNone/>
              <a:defRPr sz="5000"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Gill Sans"/>
              <a:buNone/>
              <a:defRPr sz="5000"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Gill Sans"/>
              <a:buNone/>
              <a:defRPr sz="5000">
                <a:latin typeface="Gill Sans"/>
                <a:ea typeface="Gill Sans"/>
                <a:cs typeface="Gill Sans"/>
                <a:sym typeface="Gill Sans"/>
              </a:defRPr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2" name="Google Shape;22;p29"/>
          <p:cNvSpPr txBox="1"/>
          <p:nvPr>
            <p:ph idx="12" type="sldNum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0"/>
          <p:cNvSpPr txBox="1"/>
          <p:nvPr>
            <p:ph idx="1" type="body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5" name="Google Shape;25;p30"/>
          <p:cNvSpPr txBox="1"/>
          <p:nvPr>
            <p:ph type="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6" name="Google Shape;26;p30"/>
          <p:cNvSpPr txBox="1"/>
          <p:nvPr>
            <p:ph idx="2" type="body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7" name="Google Shape;27;p30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">
  <p:cSld name="Title &amp; Photo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1"/>
          <p:cNvSpPr/>
          <p:nvPr>
            <p:ph idx="2" type="pic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  <a:noFill/>
          <a:ln>
            <a:noFill/>
          </a:ln>
        </p:spPr>
      </p:sp>
      <p:sp>
        <p:nvSpPr>
          <p:cNvPr id="30" name="Google Shape;30;p31"/>
          <p:cNvSpPr txBox="1"/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1" name="Google Shape;31;p31"/>
          <p:cNvSpPr txBox="1"/>
          <p:nvPr>
            <p:ph idx="1" type="body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2" name="Google Shape;32;p31"/>
          <p:cNvSpPr txBox="1"/>
          <p:nvPr>
            <p:ph idx="3" type="body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3" name="Google Shape;33;p31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 Alt">
  <p:cSld name="Title &amp; Photo Al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2"/>
          <p:cNvSpPr/>
          <p:nvPr>
            <p:ph idx="2" type="pic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32"/>
          <p:cNvSpPr txBox="1"/>
          <p:nvPr>
            <p:ph type="title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7" name="Google Shape;37;p32"/>
          <p:cNvSpPr txBox="1"/>
          <p:nvPr>
            <p:ph idx="1" type="body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8" name="Google Shape;38;p32"/>
          <p:cNvSpPr txBox="1"/>
          <p:nvPr>
            <p:ph idx="12" type="sldNum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3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1" name="Google Shape;41;p33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42" name="Google Shape;42;p33"/>
          <p:cNvSpPr txBox="1"/>
          <p:nvPr>
            <p:ph idx="2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43" name="Google Shape;43;p33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4"/>
          <p:cNvSpPr txBox="1"/>
          <p:nvPr>
            <p:ph idx="1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46" name="Google Shape;46;p34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3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25"/>
          <p:cNvSpPr txBox="1"/>
          <p:nvPr>
            <p:ph idx="1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603504" lvl="0" marL="457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03504" lvl="1" marL="9144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03504" lvl="2" marL="1371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03504" lvl="3" marL="18288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03504" lvl="4" marL="22860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03504" lvl="5" marL="2743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03504" lvl="6" marL="32004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03504" lvl="7" marL="3657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03503" lvl="8" marL="41148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25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1a4dad50ef_0_96"/>
          <p:cNvSpPr txBox="1"/>
          <p:nvPr>
            <p:ph type="title"/>
          </p:nvPr>
        </p:nvSpPr>
        <p:spPr>
          <a:xfrm>
            <a:off x="1206500" y="1079500"/>
            <a:ext cx="21971100" cy="1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6" name="Google Shape;86;g21a4dad50ef_0_96"/>
          <p:cNvSpPr txBox="1"/>
          <p:nvPr>
            <p:ph idx="1" type="body"/>
          </p:nvPr>
        </p:nvSpPr>
        <p:spPr>
          <a:xfrm>
            <a:off x="1206500" y="4248504"/>
            <a:ext cx="21971100" cy="82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603504" lvl="0" marL="457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03504" lvl="1" marL="9144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03504" lvl="2" marL="1371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03504" lvl="3" marL="18288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03504" lvl="4" marL="22860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03504" lvl="5" marL="2743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03504" lvl="6" marL="32004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03504" lvl="7" marL="3657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03503" lvl="8" marL="41148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7" name="Google Shape;87;g21a4dad50ef_0_96"/>
          <p:cNvSpPr txBox="1"/>
          <p:nvPr>
            <p:ph idx="12" type="sldNum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2.png"/><Relationship Id="rId10" Type="http://schemas.openxmlformats.org/officeDocument/2006/relationships/image" Target="../media/image5.png"/><Relationship Id="rId1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39.jpg"/><Relationship Id="rId9" Type="http://schemas.openxmlformats.org/officeDocument/2006/relationships/image" Target="../media/image45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46.png"/><Relationship Id="rId8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bbc/bbplot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yutannihilation.github.io/allYourFigureAreBelongToUs/ggthemes/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13.png"/><Relationship Id="rId6" Type="http://schemas.openxmlformats.org/officeDocument/2006/relationships/image" Target="../media/image20.png"/><Relationship Id="rId7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31.png"/><Relationship Id="rId5" Type="http://schemas.openxmlformats.org/officeDocument/2006/relationships/hyperlink" Target="https://github.com/hrbrmstr/hrbrthemes" TargetMode="External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37.png"/><Relationship Id="rId10" Type="http://schemas.openxmlformats.org/officeDocument/2006/relationships/image" Target="../media/image33.png"/><Relationship Id="rId13" Type="http://schemas.openxmlformats.org/officeDocument/2006/relationships/image" Target="../media/image32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15.png"/><Relationship Id="rId9" Type="http://schemas.openxmlformats.org/officeDocument/2006/relationships/image" Target="../media/image38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Relationship Id="rId7" Type="http://schemas.openxmlformats.org/officeDocument/2006/relationships/image" Target="../media/image23.png"/><Relationship Id="rId8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5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3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4.png"/><Relationship Id="rId4" Type="http://schemas.openxmlformats.org/officeDocument/2006/relationships/image" Target="../media/image16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1a4dad50ef_0_90"/>
          <p:cNvSpPr txBox="1"/>
          <p:nvPr>
            <p:ph idx="1" type="body"/>
          </p:nvPr>
        </p:nvSpPr>
        <p:spPr>
          <a:xfrm>
            <a:off x="12708225" y="6099475"/>
            <a:ext cx="11675700" cy="6402000"/>
          </a:xfrm>
          <a:prstGeom prst="rect">
            <a:avLst/>
          </a:prstGeom>
        </p:spPr>
        <p:txBody>
          <a:bodyPr anchorCtr="0" anchor="ctr" bIns="71425" lIns="71425" spcFirstLastPara="1" rIns="71425" wrap="square" tIns="71425">
            <a:normAutofit fontScale="85000" lnSpcReduction="20000"/>
          </a:bodyPr>
          <a:lstStyle/>
          <a:p>
            <a:pPr indent="0" lvl="0" marL="0" rtl="0" algn="l">
              <a:spcBef>
                <a:spcPts val="5900"/>
              </a:spcBef>
              <a:spcAft>
                <a:spcPts val="0"/>
              </a:spcAft>
              <a:buNone/>
            </a:pPr>
            <a:r>
              <a:rPr lang="en-US"/>
              <a:t>Understand the concept of a layered ‘grammar of graphics’ and how to use ggplot2</a:t>
            </a:r>
            <a:endParaRPr/>
          </a:p>
          <a:p>
            <a:pPr indent="0" lvl="0" marL="0" rtl="0" algn="l">
              <a:spcBef>
                <a:spcPts val="5900"/>
              </a:spcBef>
              <a:spcAft>
                <a:spcPts val="0"/>
              </a:spcAft>
              <a:buNone/>
            </a:pPr>
            <a:r>
              <a:rPr lang="en-US"/>
              <a:t>Discuss basics of ‘tidy’ vs messy data and the tidyr package</a:t>
            </a:r>
            <a:endParaRPr/>
          </a:p>
          <a:p>
            <a:pPr indent="0" lvl="0" marL="0" rtl="0" algn="l">
              <a:spcBef>
                <a:spcPts val="5900"/>
              </a:spcBef>
              <a:spcAft>
                <a:spcPts val="0"/>
              </a:spcAft>
              <a:buNone/>
            </a:pPr>
            <a:r>
              <a:rPr lang="en-US"/>
              <a:t>Filter data to remove lowly expressed genes</a:t>
            </a:r>
            <a:endParaRPr/>
          </a:p>
          <a:p>
            <a:pPr indent="0" lvl="0" marL="0" rtl="0" algn="l">
              <a:spcBef>
                <a:spcPts val="5900"/>
              </a:spcBef>
              <a:spcAft>
                <a:spcPts val="0"/>
              </a:spcAft>
              <a:buNone/>
            </a:pPr>
            <a:r>
              <a:rPr lang="en-US"/>
              <a:t>Normalize data (to allow between-sample comparisons)</a:t>
            </a:r>
            <a:endParaRPr/>
          </a:p>
        </p:txBody>
      </p:sp>
      <p:sp>
        <p:nvSpPr>
          <p:cNvPr id="168" name="Google Shape;168;g21a4dad50ef_0_90"/>
          <p:cNvSpPr txBox="1"/>
          <p:nvPr>
            <p:ph type="title"/>
          </p:nvPr>
        </p:nvSpPr>
        <p:spPr>
          <a:xfrm>
            <a:off x="12422900" y="1082275"/>
            <a:ext cx="11763900" cy="3036000"/>
          </a:xfrm>
          <a:prstGeom prst="rect">
            <a:avLst/>
          </a:prstGeom>
        </p:spPr>
        <p:txBody>
          <a:bodyPr anchorCtr="0" anchor="ctr" bIns="71425" lIns="71425" spcFirstLastPara="1" rIns="71425" wrap="square" tIns="7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Filtering and Normalization of Transcriptomic Data</a:t>
            </a:r>
            <a:endParaRPr/>
          </a:p>
        </p:txBody>
      </p:sp>
      <p:pic>
        <p:nvPicPr>
          <p:cNvPr id="169" name="Google Shape;169;g21a4dad50ef_0_90"/>
          <p:cNvPicPr preferRelativeResize="0"/>
          <p:nvPr/>
        </p:nvPicPr>
        <p:blipFill rotWithShape="1">
          <a:blip r:embed="rId3">
            <a:alphaModFix/>
          </a:blip>
          <a:srcRect b="0" l="0" r="11111" t="0"/>
          <a:stretch/>
        </p:blipFill>
        <p:spPr>
          <a:xfrm>
            <a:off x="0" y="0"/>
            <a:ext cx="12192000" cy="1371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ownload.png" id="265" name="Google Shape;265;p10"/>
          <p:cNvPicPr preferRelativeResize="0"/>
          <p:nvPr/>
        </p:nvPicPr>
        <p:blipFill rotWithShape="1">
          <a:blip r:embed="rId3">
            <a:alphaModFix/>
          </a:blip>
          <a:srcRect b="0" l="0" r="2" t="0"/>
          <a:stretch/>
        </p:blipFill>
        <p:spPr>
          <a:xfrm>
            <a:off x="13331465" y="4904548"/>
            <a:ext cx="3399837" cy="3955644"/>
          </a:xfrm>
          <a:custGeom>
            <a:rect b="b" l="l" r="r" t="t"/>
            <a:pathLst>
              <a:path extrusionOk="0" h="21600" w="21600">
                <a:moveTo>
                  <a:pt x="10481" y="0"/>
                </a:moveTo>
                <a:lnTo>
                  <a:pt x="0" y="5303"/>
                </a:lnTo>
                <a:lnTo>
                  <a:pt x="0" y="16297"/>
                </a:lnTo>
                <a:lnTo>
                  <a:pt x="10481" y="21600"/>
                </a:lnTo>
                <a:lnTo>
                  <a:pt x="11121" y="21600"/>
                </a:lnTo>
                <a:lnTo>
                  <a:pt x="21600" y="16297"/>
                </a:lnTo>
                <a:lnTo>
                  <a:pt x="21600" y="5303"/>
                </a:lnTo>
                <a:lnTo>
                  <a:pt x="11121" y="0"/>
                </a:lnTo>
                <a:lnTo>
                  <a:pt x="10481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66" name="Google Shape;266;p10"/>
          <p:cNvSpPr txBox="1"/>
          <p:nvPr/>
        </p:nvSpPr>
        <p:spPr>
          <a:xfrm>
            <a:off x="7556788" y="321130"/>
            <a:ext cx="9270424" cy="1768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700"/>
              <a:buFont typeface="Helvetica Neue"/>
              <a:buNone/>
            </a:pPr>
            <a:r>
              <a:rPr b="1" i="0" lang="en-US" sz="10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Tidyverse</a:t>
            </a:r>
            <a:endParaRPr/>
          </a:p>
        </p:txBody>
      </p:sp>
      <p:pic>
        <p:nvPicPr>
          <p:cNvPr descr="download-1.jpg" id="267" name="Google Shape;267;p10"/>
          <p:cNvPicPr preferRelativeResize="0"/>
          <p:nvPr/>
        </p:nvPicPr>
        <p:blipFill rotWithShape="1">
          <a:blip r:embed="rId4">
            <a:alphaModFix/>
          </a:blip>
          <a:srcRect b="0" l="56" r="66" t="0"/>
          <a:stretch/>
        </p:blipFill>
        <p:spPr>
          <a:xfrm>
            <a:off x="6514639" y="4977617"/>
            <a:ext cx="3270251" cy="3809510"/>
          </a:xfrm>
          <a:custGeom>
            <a:rect b="b" l="l" r="r" t="t"/>
            <a:pathLst>
              <a:path extrusionOk="0" h="21600" w="21600">
                <a:moveTo>
                  <a:pt x="10459" y="0"/>
                </a:moveTo>
                <a:lnTo>
                  <a:pt x="0" y="5313"/>
                </a:lnTo>
                <a:lnTo>
                  <a:pt x="0" y="16287"/>
                </a:lnTo>
                <a:lnTo>
                  <a:pt x="10459" y="21600"/>
                </a:lnTo>
                <a:lnTo>
                  <a:pt x="11141" y="21600"/>
                </a:lnTo>
                <a:lnTo>
                  <a:pt x="21600" y="16287"/>
                </a:lnTo>
                <a:lnTo>
                  <a:pt x="21600" y="5313"/>
                </a:lnTo>
                <a:lnTo>
                  <a:pt x="11141" y="0"/>
                </a:lnTo>
                <a:lnTo>
                  <a:pt x="10459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descr="download-1.png" id="268" name="Google Shape;268;p10"/>
          <p:cNvPicPr preferRelativeResize="0"/>
          <p:nvPr/>
        </p:nvPicPr>
        <p:blipFill rotWithShape="1">
          <a:blip r:embed="rId5">
            <a:alphaModFix/>
          </a:blip>
          <a:srcRect b="0" l="291" r="289" t="0"/>
          <a:stretch/>
        </p:blipFill>
        <p:spPr>
          <a:xfrm>
            <a:off x="9922447" y="4967965"/>
            <a:ext cx="3271838" cy="3828925"/>
          </a:xfrm>
          <a:custGeom>
            <a:rect b="b" l="l" r="r" t="t"/>
            <a:pathLst>
              <a:path extrusionOk="0" h="21600" w="21600">
                <a:moveTo>
                  <a:pt x="10679" y="0"/>
                </a:moveTo>
                <a:lnTo>
                  <a:pt x="0" y="5371"/>
                </a:lnTo>
                <a:lnTo>
                  <a:pt x="0" y="16231"/>
                </a:lnTo>
                <a:lnTo>
                  <a:pt x="10679" y="21600"/>
                </a:lnTo>
                <a:lnTo>
                  <a:pt x="10921" y="21600"/>
                </a:lnTo>
                <a:lnTo>
                  <a:pt x="21600" y="16231"/>
                </a:lnTo>
                <a:lnTo>
                  <a:pt x="21600" y="5371"/>
                </a:lnTo>
                <a:lnTo>
                  <a:pt x="10921" y="0"/>
                </a:lnTo>
                <a:lnTo>
                  <a:pt x="10679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descr="magrittr.png" id="269" name="Google Shape;269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56738" y="7993948"/>
            <a:ext cx="3299373" cy="38097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rrr.png" id="270" name="Google Shape;270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91820" y="7919205"/>
            <a:ext cx="3416050" cy="39590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cats.png" id="271" name="Google Shape;271;p10"/>
          <p:cNvPicPr preferRelativeResize="0"/>
          <p:nvPr/>
        </p:nvPicPr>
        <p:blipFill rotWithShape="1">
          <a:blip r:embed="rId8">
            <a:alphaModFix/>
          </a:blip>
          <a:srcRect b="343" l="478" r="477" t="342"/>
          <a:stretch/>
        </p:blipFill>
        <p:spPr>
          <a:xfrm>
            <a:off x="15060403" y="7934616"/>
            <a:ext cx="3383361" cy="3928269"/>
          </a:xfrm>
          <a:custGeom>
            <a:rect b="b" l="l" r="r" t="t"/>
            <a:pathLst>
              <a:path extrusionOk="0" h="21600" w="21600">
                <a:moveTo>
                  <a:pt x="10799" y="0"/>
                </a:moveTo>
                <a:lnTo>
                  <a:pt x="0" y="5401"/>
                </a:lnTo>
                <a:lnTo>
                  <a:pt x="0" y="16201"/>
                </a:lnTo>
                <a:lnTo>
                  <a:pt x="10799" y="21600"/>
                </a:lnTo>
                <a:lnTo>
                  <a:pt x="21600" y="16201"/>
                </a:lnTo>
                <a:lnTo>
                  <a:pt x="21600" y="5401"/>
                </a:lnTo>
                <a:lnTo>
                  <a:pt x="10799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descr="tidyr.png" id="272" name="Google Shape;272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53595" y="7919205"/>
            <a:ext cx="3416051" cy="39590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ringr.png" id="273" name="Google Shape;273;p10"/>
          <p:cNvPicPr preferRelativeResize="0"/>
          <p:nvPr/>
        </p:nvPicPr>
        <p:blipFill rotWithShape="1">
          <a:blip r:embed="rId10">
            <a:alphaModFix/>
          </a:blip>
          <a:srcRect b="0" l="1114" r="1105" t="0"/>
          <a:stretch/>
        </p:blipFill>
        <p:spPr>
          <a:xfrm>
            <a:off x="11630332" y="7919308"/>
            <a:ext cx="3343276" cy="3959055"/>
          </a:xfrm>
          <a:custGeom>
            <a:rect b="b" l="l" r="r" t="t"/>
            <a:pathLst>
              <a:path extrusionOk="0" h="21600" w="21600">
                <a:moveTo>
                  <a:pt x="10636" y="0"/>
                </a:moveTo>
                <a:lnTo>
                  <a:pt x="0" y="5359"/>
                </a:lnTo>
                <a:lnTo>
                  <a:pt x="0" y="16241"/>
                </a:lnTo>
                <a:lnTo>
                  <a:pt x="10633" y="21600"/>
                </a:lnTo>
                <a:lnTo>
                  <a:pt x="10967" y="21600"/>
                </a:lnTo>
                <a:lnTo>
                  <a:pt x="21600" y="16241"/>
                </a:lnTo>
                <a:lnTo>
                  <a:pt x="21600" y="5359"/>
                </a:lnTo>
                <a:lnTo>
                  <a:pt x="10964" y="0"/>
                </a:lnTo>
                <a:lnTo>
                  <a:pt x="10636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descr="download-2.png" id="274" name="Google Shape;274;p10"/>
          <p:cNvPicPr preferRelativeResize="0"/>
          <p:nvPr/>
        </p:nvPicPr>
        <p:blipFill rotWithShape="1">
          <a:blip r:embed="rId11">
            <a:alphaModFix/>
          </a:blip>
          <a:srcRect b="1" l="102" r="103" t="0"/>
          <a:stretch/>
        </p:blipFill>
        <p:spPr>
          <a:xfrm>
            <a:off x="3075244" y="4904572"/>
            <a:ext cx="3392886" cy="3955620"/>
          </a:xfrm>
          <a:custGeom>
            <a:rect b="b" l="l" r="r" t="t"/>
            <a:pathLst>
              <a:path extrusionOk="0" h="21600" w="21600">
                <a:moveTo>
                  <a:pt x="10718" y="0"/>
                </a:moveTo>
                <a:lnTo>
                  <a:pt x="0" y="5379"/>
                </a:lnTo>
                <a:lnTo>
                  <a:pt x="0" y="16221"/>
                </a:lnTo>
                <a:lnTo>
                  <a:pt x="10718" y="21600"/>
                </a:lnTo>
                <a:lnTo>
                  <a:pt x="10880" y="21600"/>
                </a:lnTo>
                <a:lnTo>
                  <a:pt x="21600" y="16221"/>
                </a:lnTo>
                <a:lnTo>
                  <a:pt x="21600" y="5379"/>
                </a:lnTo>
                <a:lnTo>
                  <a:pt x="10880" y="0"/>
                </a:lnTo>
                <a:lnTo>
                  <a:pt x="10718" y="0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275" name="Google Shape;275;p10"/>
          <p:cNvGrpSpPr/>
          <p:nvPr/>
        </p:nvGrpSpPr>
        <p:grpSpPr>
          <a:xfrm>
            <a:off x="19159594" y="7836212"/>
            <a:ext cx="4975680" cy="5539583"/>
            <a:chOff x="0" y="0"/>
            <a:chExt cx="4975679" cy="5539582"/>
          </a:xfrm>
        </p:grpSpPr>
        <p:pic>
          <p:nvPicPr>
            <p:cNvPr descr="wickham.jpg" id="276" name="Google Shape;276;p1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52082" y="0"/>
              <a:ext cx="3871513" cy="43946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7" name="Google Shape;277;p10"/>
            <p:cNvSpPr txBox="1"/>
            <p:nvPr/>
          </p:nvSpPr>
          <p:spPr>
            <a:xfrm>
              <a:off x="0" y="4404004"/>
              <a:ext cx="4975679" cy="11355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Helvetica Neue"/>
                <a:buNone/>
              </a:pPr>
              <a:r>
                <a:rPr b="1" i="0" lang="en-US" sz="35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Hadley Wickham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Helvetica Neue"/>
                <a:buNone/>
              </a:pPr>
              <a:r>
                <a:rPr b="0" i="0" lang="en-US" sz="35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Chief Scientist, RStudio</a:t>
              </a:r>
              <a:endParaRPr/>
            </a:p>
          </p:txBody>
        </p:sp>
      </p:grpSp>
      <p:grpSp>
        <p:nvGrpSpPr>
          <p:cNvPr id="278" name="Google Shape;278;p10"/>
          <p:cNvGrpSpPr/>
          <p:nvPr/>
        </p:nvGrpSpPr>
        <p:grpSpPr>
          <a:xfrm>
            <a:off x="1258359" y="3726147"/>
            <a:ext cx="3784501" cy="1668614"/>
            <a:chOff x="0" y="-181500"/>
            <a:chExt cx="3784500" cy="1668613"/>
          </a:xfrm>
        </p:grpSpPr>
        <p:cxnSp>
          <p:nvCxnSpPr>
            <p:cNvPr id="279" name="Google Shape;279;p10"/>
            <p:cNvCxnSpPr/>
            <p:nvPr/>
          </p:nvCxnSpPr>
          <p:spPr>
            <a:xfrm rot="10800000">
              <a:off x="2237920" y="713629"/>
              <a:ext cx="448098" cy="773484"/>
            </a:xfrm>
            <a:prstGeom prst="straightConnector1">
              <a:avLst/>
            </a:prstGeom>
            <a:noFill/>
            <a:ln cap="flat" cmpd="sng" w="63500">
              <a:solidFill>
                <a:srgbClr val="000000"/>
              </a:solidFill>
              <a:prstDash val="dashDot"/>
              <a:miter lim="400000"/>
              <a:headEnd len="sm" w="sm" type="none"/>
              <a:tailEnd len="sm" w="sm" type="none"/>
            </a:ln>
          </p:spPr>
        </p:cxnSp>
        <p:sp>
          <p:nvSpPr>
            <p:cNvPr id="280" name="Google Shape;280;p10"/>
            <p:cNvSpPr txBox="1"/>
            <p:nvPr/>
          </p:nvSpPr>
          <p:spPr>
            <a:xfrm>
              <a:off x="0" y="-181500"/>
              <a:ext cx="37845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i="0" lang="en-US" sz="4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read_tsv()</a:t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281" name="Google Shape;281;p10"/>
          <p:cNvGrpSpPr/>
          <p:nvPr/>
        </p:nvGrpSpPr>
        <p:grpSpPr>
          <a:xfrm>
            <a:off x="5373749" y="3726161"/>
            <a:ext cx="2703360" cy="1270002"/>
            <a:chOff x="0" y="406399"/>
            <a:chExt cx="2703358" cy="1270001"/>
          </a:xfrm>
        </p:grpSpPr>
        <p:cxnSp>
          <p:nvCxnSpPr>
            <p:cNvPr id="282" name="Google Shape;282;p10"/>
            <p:cNvCxnSpPr/>
            <p:nvPr/>
          </p:nvCxnSpPr>
          <p:spPr>
            <a:xfrm rot="10800000">
              <a:off x="2255261" y="835014"/>
              <a:ext cx="448097" cy="773485"/>
            </a:xfrm>
            <a:prstGeom prst="straightConnector1">
              <a:avLst/>
            </a:prstGeom>
            <a:noFill/>
            <a:ln cap="flat" cmpd="sng" w="63500">
              <a:solidFill>
                <a:srgbClr val="000000"/>
              </a:solidFill>
              <a:prstDash val="dashDot"/>
              <a:miter lim="400000"/>
              <a:headEnd len="sm" w="sm" type="none"/>
              <a:tailEnd len="sm" w="sm" type="none"/>
            </a:ln>
          </p:spPr>
        </p:cxnSp>
        <p:cxnSp>
          <p:nvCxnSpPr>
            <p:cNvPr id="283" name="Google Shape;283;p10"/>
            <p:cNvCxnSpPr/>
            <p:nvPr/>
          </p:nvCxnSpPr>
          <p:spPr>
            <a:xfrm>
              <a:off x="0" y="406399"/>
              <a:ext cx="1270000" cy="1270001"/>
            </a:xfrm>
            <a:prstGeom prst="straightConnector1">
              <a:avLst/>
            </a:prstGeom>
            <a:noFill/>
            <a:ln>
              <a:noFill/>
            </a:ln>
          </p:spPr>
        </p:cxnSp>
      </p:grpSp>
      <p:grpSp>
        <p:nvGrpSpPr>
          <p:cNvPr id="284" name="Google Shape;284;p10"/>
          <p:cNvGrpSpPr/>
          <p:nvPr/>
        </p:nvGrpSpPr>
        <p:grpSpPr>
          <a:xfrm>
            <a:off x="10411056" y="3572134"/>
            <a:ext cx="1270001" cy="1462213"/>
            <a:chOff x="0" y="745490"/>
            <a:chExt cx="1270000" cy="1462211"/>
          </a:xfrm>
        </p:grpSpPr>
        <p:cxnSp>
          <p:nvCxnSpPr>
            <p:cNvPr id="285" name="Google Shape;285;p10"/>
            <p:cNvCxnSpPr/>
            <p:nvPr/>
          </p:nvCxnSpPr>
          <p:spPr>
            <a:xfrm flipH="1" rot="10800000">
              <a:off x="1125342" y="1398863"/>
              <a:ext cx="1" cy="808838"/>
            </a:xfrm>
            <a:prstGeom prst="straightConnector1">
              <a:avLst/>
            </a:prstGeom>
            <a:noFill/>
            <a:ln cap="flat" cmpd="sng" w="63500">
              <a:solidFill>
                <a:srgbClr val="000000"/>
              </a:solidFill>
              <a:prstDash val="dashDot"/>
              <a:miter lim="400000"/>
              <a:headEnd len="sm" w="sm" type="none"/>
              <a:tailEnd len="sm" w="sm" type="none"/>
            </a:ln>
          </p:spPr>
        </p:cxnSp>
        <p:cxnSp>
          <p:nvCxnSpPr>
            <p:cNvPr id="286" name="Google Shape;286;p10"/>
            <p:cNvCxnSpPr/>
            <p:nvPr/>
          </p:nvCxnSpPr>
          <p:spPr>
            <a:xfrm>
              <a:off x="0" y="745490"/>
              <a:ext cx="1270000" cy="1270001"/>
            </a:xfrm>
            <a:prstGeom prst="straightConnector1">
              <a:avLst/>
            </a:prstGeom>
            <a:noFill/>
            <a:ln>
              <a:noFill/>
            </a:ln>
          </p:spPr>
        </p:cxnSp>
      </p:grpSp>
      <p:grpSp>
        <p:nvGrpSpPr>
          <p:cNvPr id="287" name="Google Shape;287;p10"/>
          <p:cNvGrpSpPr/>
          <p:nvPr/>
        </p:nvGrpSpPr>
        <p:grpSpPr>
          <a:xfrm>
            <a:off x="14144948" y="3745543"/>
            <a:ext cx="1270001" cy="1288805"/>
            <a:chOff x="0" y="406399"/>
            <a:chExt cx="1270000" cy="1288804"/>
          </a:xfrm>
        </p:grpSpPr>
        <p:cxnSp>
          <p:nvCxnSpPr>
            <p:cNvPr id="288" name="Google Shape;288;p10"/>
            <p:cNvCxnSpPr/>
            <p:nvPr/>
          </p:nvCxnSpPr>
          <p:spPr>
            <a:xfrm flipH="1" rot="10800000">
              <a:off x="899912" y="886364"/>
              <a:ext cx="196440" cy="808839"/>
            </a:xfrm>
            <a:prstGeom prst="straightConnector1">
              <a:avLst/>
            </a:prstGeom>
            <a:noFill/>
            <a:ln cap="flat" cmpd="sng" w="63500">
              <a:solidFill>
                <a:srgbClr val="000000"/>
              </a:solidFill>
              <a:prstDash val="dashDot"/>
              <a:miter lim="400000"/>
              <a:headEnd len="sm" w="sm" type="none"/>
              <a:tailEnd len="sm" w="sm" type="none"/>
            </a:ln>
          </p:spPr>
        </p:cxnSp>
        <p:cxnSp>
          <p:nvCxnSpPr>
            <p:cNvPr id="289" name="Google Shape;289;p10"/>
            <p:cNvCxnSpPr/>
            <p:nvPr/>
          </p:nvCxnSpPr>
          <p:spPr>
            <a:xfrm>
              <a:off x="0" y="406399"/>
              <a:ext cx="1270000" cy="1270001"/>
            </a:xfrm>
            <a:prstGeom prst="straightConnector1">
              <a:avLst/>
            </a:prstGeom>
            <a:noFill/>
            <a:ln>
              <a:noFill/>
            </a:ln>
          </p:spPr>
        </p:cxnSp>
      </p:grpSp>
      <p:grpSp>
        <p:nvGrpSpPr>
          <p:cNvPr id="290" name="Google Shape;290;p10"/>
          <p:cNvGrpSpPr/>
          <p:nvPr/>
        </p:nvGrpSpPr>
        <p:grpSpPr>
          <a:xfrm>
            <a:off x="1604505" y="11788651"/>
            <a:ext cx="2116252" cy="2384722"/>
            <a:chOff x="0" y="-1"/>
            <a:chExt cx="2116250" cy="2384720"/>
          </a:xfrm>
        </p:grpSpPr>
        <p:cxnSp>
          <p:nvCxnSpPr>
            <p:cNvPr id="291" name="Google Shape;291;p10"/>
            <p:cNvCxnSpPr/>
            <p:nvPr/>
          </p:nvCxnSpPr>
          <p:spPr>
            <a:xfrm rot="10800000">
              <a:off x="1668152" y="-1"/>
              <a:ext cx="448098" cy="773485"/>
            </a:xfrm>
            <a:prstGeom prst="straightConnector1">
              <a:avLst/>
            </a:prstGeom>
            <a:noFill/>
            <a:ln cap="flat" cmpd="sng" w="63500">
              <a:solidFill>
                <a:srgbClr val="000000"/>
              </a:solidFill>
              <a:prstDash val="dashDot"/>
              <a:miter lim="400000"/>
              <a:headEnd len="sm" w="sm" type="none"/>
              <a:tailEnd len="sm" w="sm" type="none"/>
            </a:ln>
          </p:spPr>
        </p:cxnSp>
        <p:cxnSp>
          <p:nvCxnSpPr>
            <p:cNvPr id="292" name="Google Shape;292;p10"/>
            <p:cNvCxnSpPr/>
            <p:nvPr/>
          </p:nvCxnSpPr>
          <p:spPr>
            <a:xfrm>
              <a:off x="0" y="1114718"/>
              <a:ext cx="1270000" cy="1270001"/>
            </a:xfrm>
            <a:prstGeom prst="straightConnector1">
              <a:avLst/>
            </a:prstGeom>
            <a:noFill/>
            <a:ln>
              <a:noFill/>
            </a:ln>
          </p:spPr>
        </p:cxnSp>
      </p:grpSp>
      <p:sp>
        <p:nvSpPr>
          <p:cNvPr id="293" name="Google Shape;293;p10"/>
          <p:cNvSpPr txBox="1"/>
          <p:nvPr/>
        </p:nvSpPr>
        <p:spPr>
          <a:xfrm>
            <a:off x="5373749" y="3113225"/>
            <a:ext cx="4170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>
                <a:latin typeface="Courier New"/>
                <a:ea typeface="Courier New"/>
                <a:cs typeface="Courier New"/>
                <a:sym typeface="Courier New"/>
              </a:rPr>
              <a:t>as_tibble</a:t>
            </a:r>
            <a:r>
              <a:rPr i="0" lang="en-US" sz="4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4" name="Google Shape;294;p10"/>
          <p:cNvSpPr txBox="1"/>
          <p:nvPr/>
        </p:nvSpPr>
        <p:spPr>
          <a:xfrm>
            <a:off x="9922459" y="2804422"/>
            <a:ext cx="3784500" cy="14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>
                <a:latin typeface="Courier New"/>
                <a:ea typeface="Courier New"/>
                <a:cs typeface="Courier New"/>
                <a:sym typeface="Courier New"/>
              </a:rPr>
              <a:t>rename</a:t>
            </a:r>
            <a:r>
              <a:rPr i="0" lang="en-US" sz="4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i="0" sz="4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select()</a:t>
            </a:r>
            <a:endParaRPr sz="4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5" name="Google Shape;295;p10"/>
          <p:cNvSpPr txBox="1"/>
          <p:nvPr/>
        </p:nvSpPr>
        <p:spPr>
          <a:xfrm>
            <a:off x="13507909" y="3113222"/>
            <a:ext cx="37845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>
                <a:latin typeface="Courier New"/>
                <a:ea typeface="Courier New"/>
                <a:cs typeface="Courier New"/>
                <a:sym typeface="Courier New"/>
              </a:rPr>
              <a:t>ggplot()</a:t>
            </a:r>
            <a:endParaRPr sz="4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6" name="Google Shape;296;p10"/>
          <p:cNvSpPr txBox="1"/>
          <p:nvPr/>
        </p:nvSpPr>
        <p:spPr>
          <a:xfrm>
            <a:off x="1604494" y="12597163"/>
            <a:ext cx="61884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>
                <a:latin typeface="Courier New"/>
                <a:ea typeface="Courier New"/>
                <a:cs typeface="Courier New"/>
                <a:sym typeface="Courier New"/>
              </a:rPr>
              <a:t>pivot_longer()</a:t>
            </a:r>
            <a:endParaRPr sz="4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201723d43b_0_5"/>
          <p:cNvSpPr txBox="1"/>
          <p:nvPr/>
        </p:nvSpPr>
        <p:spPr>
          <a:xfrm>
            <a:off x="6048722" y="5668962"/>
            <a:ext cx="12286500" cy="3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Helvetica Neue"/>
              <a:buNone/>
            </a:pPr>
            <a:r>
              <a:rPr b="1" i="0" lang="en-US" sz="9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Open the Step </a:t>
            </a:r>
            <a:r>
              <a:rPr b="1" lang="en-US" sz="90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="1" i="0" lang="en-US" sz="9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script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Helvetica Neue"/>
              <a:buNone/>
            </a:pPr>
            <a:r>
              <a:rPr i="1" lang="en-US" sz="5700">
                <a:latin typeface="Helvetica Neue"/>
                <a:ea typeface="Helvetica Neue"/>
                <a:cs typeface="Helvetica Neue"/>
                <a:sym typeface="Helvetica Neue"/>
              </a:rPr>
              <a:t>install packages, browse Txi lists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shot 2019-02-25 21.48.05.png" id="306" name="Google Shape;30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3621" y="1598604"/>
            <a:ext cx="18389601" cy="11565721"/>
          </a:xfrm>
          <a:prstGeom prst="rect">
            <a:avLst/>
          </a:prstGeom>
          <a:noFill/>
          <a:ln>
            <a:noFill/>
          </a:ln>
          <a:effectLst>
            <a:outerShdw blurRad="673100" rotWithShape="0" dir="5400000" dist="25400">
              <a:srgbClr val="000000">
                <a:alpha val="49803"/>
              </a:srgbClr>
            </a:outerShdw>
          </a:effectLst>
        </p:spPr>
      </p:pic>
      <p:sp>
        <p:nvSpPr>
          <p:cNvPr id="307" name="Google Shape;307;p11"/>
          <p:cNvSpPr txBox="1"/>
          <p:nvPr/>
        </p:nvSpPr>
        <p:spPr>
          <a:xfrm>
            <a:off x="7122493" y="130511"/>
            <a:ext cx="10031858" cy="1060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None/>
            </a:pPr>
            <a:r>
              <a:rPr b="1" i="0" lang="en-US" sz="6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ggplot2 - shape parameter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2"/>
          <p:cNvSpPr txBox="1"/>
          <p:nvPr/>
        </p:nvSpPr>
        <p:spPr>
          <a:xfrm>
            <a:off x="6904542" y="265552"/>
            <a:ext cx="10574916" cy="1768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700"/>
              <a:buFont typeface="Helvetica Neue"/>
              <a:buNone/>
            </a:pPr>
            <a:r>
              <a:rPr b="1" i="0" lang="en-US" sz="10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ggplot2 themes </a:t>
            </a:r>
            <a:endParaRPr/>
          </a:p>
        </p:txBody>
      </p:sp>
      <p:sp>
        <p:nvSpPr>
          <p:cNvPr id="313" name="Google Shape;313;p12"/>
          <p:cNvSpPr txBox="1"/>
          <p:nvPr/>
        </p:nvSpPr>
        <p:spPr>
          <a:xfrm>
            <a:off x="3292723" y="2626588"/>
            <a:ext cx="3218700" cy="103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26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rPr>
              <a:t>theme(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line,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rect,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text,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title,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aspect.ratio,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axis.title,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axis.title.x,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axis.title.x.top,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axis.title.x.bottom,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axis.title.y,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axis.title.y.left,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axis.title.y.right,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axis.text,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axis.text.x,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axis.text.x.top,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axis.text.x.bottom,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axis.text.y,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axis.text.y.left,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axis.text.y.right,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axis.ticks,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axis.ticks.x,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axis.ticks.x.top,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axis.ticks.x.bottom,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axis.ticks.y,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axis.ticks.y.left,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axis.ticks.y.right,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axis.ticks.length,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axis.ticks.length.x,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axis.ticks.length.x.top,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axis.ticks.length.x.bottom,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axis.ticks.length.y,</a:t>
            </a:r>
            <a:endParaRPr/>
          </a:p>
        </p:txBody>
      </p:sp>
      <p:sp>
        <p:nvSpPr>
          <p:cNvPr id="314" name="Google Shape;314;p12"/>
          <p:cNvSpPr txBox="1"/>
          <p:nvPr/>
        </p:nvSpPr>
        <p:spPr>
          <a:xfrm>
            <a:off x="6348889" y="2785338"/>
            <a:ext cx="3111600" cy="100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axis.ticks.length.y.left,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axis.ticks.length.y.right,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axis.line,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axis.line.x,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axis.line.x.top,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axis.line.x.bottom,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axis.line.y,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axis.line.y.left,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axis.line.y.right,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legend.background,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legend.margin,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legend.spacing,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legend.spacing.x,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legend.spacing.y,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legend.key,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legend.key.size,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legend.key.height,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legend.key.width,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legend.text,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legend.text.align,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legend.title,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legend.title.align,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legend.position,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legend.direction,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legend.justification,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legend.box,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legend.box.just,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legend.box.margin,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legend.box.background,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legend.box.spacing,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panel.background,</a:t>
            </a:r>
            <a:endParaRPr/>
          </a:p>
        </p:txBody>
      </p:sp>
      <p:sp>
        <p:nvSpPr>
          <p:cNvPr id="315" name="Google Shape;315;p12"/>
          <p:cNvSpPr txBox="1"/>
          <p:nvPr/>
        </p:nvSpPr>
        <p:spPr>
          <a:xfrm>
            <a:off x="9803148" y="2589313"/>
            <a:ext cx="2683500" cy="109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panel.border,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panel.spacing,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panel.spacing.x,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panel.spacing.y,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panel.grid,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panel.grid.major,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panel.grid.minor,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panel.grid.major.x,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panel.grid.major.y,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panel.grid.minor.x,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panel.grid.minor.y,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panel.ontop,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plot.background,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plot.title,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plot.title.position,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plot.subtitle,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plot.caption,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plot.caption.position,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plot.tag,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plot.tag.position,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plot.margin,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strip.background,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strip.background.x,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strip.background.y,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strip.placement,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strip.text,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strip.text.x,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strip.text.y,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strip.switch.pad.grid,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strip.switch.pad.wrap,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...,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0" i="0" lang="en-US" sz="1400" u="none" cap="none" strike="noStrike">
                <a:solidFill>
                  <a:srgbClr val="264D66"/>
                </a:solidFill>
                <a:latin typeface="Arial"/>
                <a:ea typeface="Arial"/>
                <a:cs typeface="Arial"/>
                <a:sym typeface="Arial"/>
              </a:rPr>
              <a:t>complete</a:t>
            </a: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400" u="none" cap="none" strike="noStrike">
                <a:solidFill>
                  <a:srgbClr val="264D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400" u="none" cap="none" strike="noStrike">
                <a:solidFill>
                  <a:srgbClr val="1514B5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b="0" i="0" sz="4800" u="none" cap="none" strike="noStrike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0" i="0" lang="en-US" sz="1400" u="none" cap="none" strike="noStrike">
                <a:solidFill>
                  <a:srgbClr val="264D66"/>
                </a:solidFill>
                <a:latin typeface="Arial"/>
                <a:ea typeface="Arial"/>
                <a:cs typeface="Arial"/>
                <a:sym typeface="Arial"/>
              </a:rPr>
              <a:t>validate</a:t>
            </a: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400" u="none" cap="none" strike="noStrike">
                <a:solidFill>
                  <a:srgbClr val="264D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400" u="none" cap="none" strike="noStrike">
                <a:solidFill>
                  <a:srgbClr val="1514B5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b="0" i="0" sz="4800" u="none" cap="none" strike="noStrike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26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grpSp>
        <p:nvGrpSpPr>
          <p:cNvPr id="316" name="Google Shape;316;p12"/>
          <p:cNvGrpSpPr/>
          <p:nvPr/>
        </p:nvGrpSpPr>
        <p:grpSpPr>
          <a:xfrm>
            <a:off x="15401107" y="4109245"/>
            <a:ext cx="4947821" cy="5778606"/>
            <a:chOff x="0" y="0"/>
            <a:chExt cx="4947819" cy="5778604"/>
          </a:xfrm>
        </p:grpSpPr>
        <p:sp>
          <p:nvSpPr>
            <p:cNvPr id="317" name="Google Shape;317;p12"/>
            <p:cNvSpPr/>
            <p:nvPr/>
          </p:nvSpPr>
          <p:spPr>
            <a:xfrm>
              <a:off x="301085" y="862194"/>
              <a:ext cx="4345647" cy="4916410"/>
            </a:xfrm>
            <a:prstGeom prst="roundRect">
              <a:avLst>
                <a:gd fmla="val 15000" name="adj"/>
              </a:avLst>
            </a:prstGeom>
            <a:solidFill>
              <a:srgbClr val="FF94CA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8" name="Google Shape;318;p12"/>
            <p:cNvSpPr txBox="1"/>
            <p:nvPr/>
          </p:nvSpPr>
          <p:spPr>
            <a:xfrm>
              <a:off x="0" y="0"/>
              <a:ext cx="4947819" cy="8084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Helvetica Neue"/>
                <a:buNone/>
              </a:pPr>
              <a:r>
                <a:rPr b="0" i="0" lang="en-US" sz="4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Complete themes</a:t>
              </a:r>
              <a:endParaRPr/>
            </a:p>
          </p:txBody>
        </p:sp>
        <p:sp>
          <p:nvSpPr>
            <p:cNvPr id="319" name="Google Shape;319;p12"/>
            <p:cNvSpPr txBox="1"/>
            <p:nvPr/>
          </p:nvSpPr>
          <p:spPr>
            <a:xfrm>
              <a:off x="826382" y="1059934"/>
              <a:ext cx="3050382" cy="584201"/>
            </a:xfrm>
            <a:prstGeom prst="rect">
              <a:avLst/>
            </a:prstGeom>
            <a:solidFill>
              <a:srgbClr val="FF94CA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0" i="0" lang="en-US" sz="3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theme_gray()</a:t>
              </a:r>
              <a:endParaRPr/>
            </a:p>
          </p:txBody>
        </p:sp>
        <p:sp>
          <p:nvSpPr>
            <p:cNvPr id="320" name="Google Shape;320;p12"/>
            <p:cNvSpPr txBox="1"/>
            <p:nvPr/>
          </p:nvSpPr>
          <p:spPr>
            <a:xfrm>
              <a:off x="826382" y="1716056"/>
              <a:ext cx="2561035" cy="584201"/>
            </a:xfrm>
            <a:prstGeom prst="rect">
              <a:avLst/>
            </a:prstGeom>
            <a:solidFill>
              <a:srgbClr val="FF94CA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0" i="0" lang="en-US" sz="3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theme_bw()</a:t>
              </a:r>
              <a:endParaRPr/>
            </a:p>
          </p:txBody>
        </p:sp>
        <p:sp>
          <p:nvSpPr>
            <p:cNvPr id="321" name="Google Shape;321;p12"/>
            <p:cNvSpPr txBox="1"/>
            <p:nvPr/>
          </p:nvSpPr>
          <p:spPr>
            <a:xfrm>
              <a:off x="826382" y="2372177"/>
              <a:ext cx="3295055" cy="584201"/>
            </a:xfrm>
            <a:prstGeom prst="rect">
              <a:avLst/>
            </a:prstGeom>
            <a:solidFill>
              <a:srgbClr val="FF94CA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0" i="0" lang="en-US" sz="3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theme_light()</a:t>
              </a:r>
              <a:endParaRPr/>
            </a:p>
          </p:txBody>
        </p:sp>
        <p:sp>
          <p:nvSpPr>
            <p:cNvPr id="322" name="Google Shape;322;p12"/>
            <p:cNvSpPr txBox="1"/>
            <p:nvPr/>
          </p:nvSpPr>
          <p:spPr>
            <a:xfrm>
              <a:off x="826382" y="3028299"/>
              <a:ext cx="3050382" cy="584201"/>
            </a:xfrm>
            <a:prstGeom prst="rect">
              <a:avLst/>
            </a:prstGeom>
            <a:solidFill>
              <a:srgbClr val="FF94CA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0" i="0" lang="en-US" sz="3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theme_dark()</a:t>
              </a:r>
              <a:endParaRPr/>
            </a:p>
          </p:txBody>
        </p:sp>
        <p:sp>
          <p:nvSpPr>
            <p:cNvPr id="323" name="Google Shape;323;p12"/>
            <p:cNvSpPr txBox="1"/>
            <p:nvPr/>
          </p:nvSpPr>
          <p:spPr>
            <a:xfrm>
              <a:off x="826382" y="3684420"/>
              <a:ext cx="3784402" cy="584201"/>
            </a:xfrm>
            <a:prstGeom prst="rect">
              <a:avLst/>
            </a:prstGeom>
            <a:solidFill>
              <a:srgbClr val="FF94CA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0" i="0" lang="en-US" sz="3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theme_minimal()</a:t>
              </a:r>
              <a:endParaRPr/>
            </a:p>
          </p:txBody>
        </p:sp>
        <p:sp>
          <p:nvSpPr>
            <p:cNvPr id="324" name="Google Shape;324;p12"/>
            <p:cNvSpPr txBox="1"/>
            <p:nvPr/>
          </p:nvSpPr>
          <p:spPr>
            <a:xfrm>
              <a:off x="826382" y="4340542"/>
              <a:ext cx="3784402" cy="584201"/>
            </a:xfrm>
            <a:prstGeom prst="rect">
              <a:avLst/>
            </a:prstGeom>
            <a:solidFill>
              <a:srgbClr val="FF94CA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0" i="0" lang="en-US" sz="3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theme_classic()</a:t>
              </a:r>
              <a:endParaRPr/>
            </a:p>
          </p:txBody>
        </p:sp>
        <p:sp>
          <p:nvSpPr>
            <p:cNvPr id="325" name="Google Shape;325;p12"/>
            <p:cNvSpPr txBox="1"/>
            <p:nvPr/>
          </p:nvSpPr>
          <p:spPr>
            <a:xfrm>
              <a:off x="826382" y="4996663"/>
              <a:ext cx="3050382" cy="584201"/>
            </a:xfrm>
            <a:prstGeom prst="rect">
              <a:avLst/>
            </a:prstGeom>
            <a:solidFill>
              <a:srgbClr val="FF94CA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0" i="0" lang="en-US" sz="3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theme_void()</a:t>
              </a:r>
              <a:endParaRPr/>
            </a:p>
          </p:txBody>
        </p:sp>
      </p:grpSp>
      <p:sp>
        <p:nvSpPr>
          <p:cNvPr id="326" name="Google Shape;326;p12"/>
          <p:cNvSpPr/>
          <p:nvPr/>
        </p:nvSpPr>
        <p:spPr>
          <a:xfrm>
            <a:off x="3102675" y="2270612"/>
            <a:ext cx="9496620" cy="11230299"/>
          </a:xfrm>
          <a:prstGeom prst="roundRect">
            <a:avLst>
              <a:gd fmla="val 6696" name="adj"/>
            </a:avLst>
          </a:prstGeom>
          <a:noFill/>
          <a:ln cap="flat" cmpd="sng" w="50800">
            <a:solidFill>
              <a:srgbClr val="FF94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27" name="Google Shape;327;p12"/>
          <p:cNvGrpSpPr/>
          <p:nvPr/>
        </p:nvGrpSpPr>
        <p:grpSpPr>
          <a:xfrm>
            <a:off x="12432693" y="2455493"/>
            <a:ext cx="3919188" cy="10782717"/>
            <a:chOff x="0" y="-1"/>
            <a:chExt cx="3919186" cy="10782716"/>
          </a:xfrm>
        </p:grpSpPr>
        <p:cxnSp>
          <p:nvCxnSpPr>
            <p:cNvPr id="328" name="Google Shape;328;p12"/>
            <p:cNvCxnSpPr/>
            <p:nvPr/>
          </p:nvCxnSpPr>
          <p:spPr>
            <a:xfrm>
              <a:off x="0" y="-1"/>
              <a:ext cx="3910595" cy="3028624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dashDot"/>
              <a:miter lim="400000"/>
              <a:headEnd len="sm" w="sm" type="none"/>
              <a:tailEnd len="sm" w="sm" type="none"/>
            </a:ln>
          </p:spPr>
        </p:cxnSp>
        <p:cxnSp>
          <p:nvCxnSpPr>
            <p:cNvPr id="329" name="Google Shape;329;p12"/>
            <p:cNvCxnSpPr/>
            <p:nvPr/>
          </p:nvCxnSpPr>
          <p:spPr>
            <a:xfrm flipH="1" rot="10800000">
              <a:off x="92087" y="3102676"/>
              <a:ext cx="3827099" cy="7680039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dashDot"/>
              <a:miter lim="400000"/>
              <a:headEnd len="sm" w="sm" type="none"/>
              <a:tailEnd len="sm" w="sm" type="none"/>
            </a:ln>
          </p:spPr>
        </p:cxnSp>
      </p:grpSp>
      <p:pic>
        <p:nvPicPr>
          <p:cNvPr descr="download.png" id="330" name="Google Shape;330;p12"/>
          <p:cNvPicPr preferRelativeResize="0"/>
          <p:nvPr/>
        </p:nvPicPr>
        <p:blipFill rotWithShape="1">
          <a:blip r:embed="rId3">
            <a:alphaModFix amt="39380"/>
          </a:blip>
          <a:srcRect b="0" l="0" r="2" t="0"/>
          <a:stretch/>
        </p:blipFill>
        <p:spPr>
          <a:xfrm>
            <a:off x="20767172" y="186924"/>
            <a:ext cx="3399837" cy="3955645"/>
          </a:xfrm>
          <a:custGeom>
            <a:rect b="b" l="l" r="r" t="t"/>
            <a:pathLst>
              <a:path extrusionOk="0" h="21600" w="21600">
                <a:moveTo>
                  <a:pt x="10481" y="0"/>
                </a:moveTo>
                <a:lnTo>
                  <a:pt x="0" y="5303"/>
                </a:lnTo>
                <a:lnTo>
                  <a:pt x="0" y="16297"/>
                </a:lnTo>
                <a:lnTo>
                  <a:pt x="10481" y="21600"/>
                </a:lnTo>
                <a:lnTo>
                  <a:pt x="11121" y="21600"/>
                </a:lnTo>
                <a:lnTo>
                  <a:pt x="21600" y="16297"/>
                </a:lnTo>
                <a:lnTo>
                  <a:pt x="21600" y="5303"/>
                </a:lnTo>
                <a:lnTo>
                  <a:pt x="11121" y="0"/>
                </a:lnTo>
                <a:lnTo>
                  <a:pt x="10481" y="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3"/>
          <p:cNvSpPr txBox="1"/>
          <p:nvPr/>
        </p:nvSpPr>
        <p:spPr>
          <a:xfrm>
            <a:off x="2131732" y="5160962"/>
            <a:ext cx="20120535" cy="33940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700"/>
              <a:buFont typeface="Helvetica Neue Light"/>
              <a:buNone/>
            </a:pPr>
            <a:r>
              <a:rPr b="0" i="0" lang="en-US" sz="10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You are </a:t>
            </a:r>
            <a:r>
              <a:rPr b="0" i="1" lang="en-US" sz="10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</a:t>
            </a:r>
            <a:r>
              <a:rPr b="0" i="0" lang="en-US" sz="10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restricted to ggplot’s ‘complete themes’</a:t>
            </a:r>
            <a:endParaRPr/>
          </a:p>
        </p:txBody>
      </p:sp>
      <p:pic>
        <p:nvPicPr>
          <p:cNvPr descr="download.png" id="336" name="Google Shape;336;p13"/>
          <p:cNvPicPr preferRelativeResize="0"/>
          <p:nvPr/>
        </p:nvPicPr>
        <p:blipFill rotWithShape="1">
          <a:blip r:embed="rId3">
            <a:alphaModFix amt="39380"/>
          </a:blip>
          <a:srcRect b="0" l="0" r="2" t="0"/>
          <a:stretch/>
        </p:blipFill>
        <p:spPr>
          <a:xfrm>
            <a:off x="20767172" y="186924"/>
            <a:ext cx="3399837" cy="3955645"/>
          </a:xfrm>
          <a:custGeom>
            <a:rect b="b" l="l" r="r" t="t"/>
            <a:pathLst>
              <a:path extrusionOk="0" h="21600" w="21600">
                <a:moveTo>
                  <a:pt x="10481" y="0"/>
                </a:moveTo>
                <a:lnTo>
                  <a:pt x="0" y="5303"/>
                </a:lnTo>
                <a:lnTo>
                  <a:pt x="0" y="16297"/>
                </a:lnTo>
                <a:lnTo>
                  <a:pt x="10481" y="21600"/>
                </a:lnTo>
                <a:lnTo>
                  <a:pt x="11121" y="21600"/>
                </a:lnTo>
                <a:lnTo>
                  <a:pt x="21600" y="16297"/>
                </a:lnTo>
                <a:lnTo>
                  <a:pt x="21600" y="5303"/>
                </a:lnTo>
                <a:lnTo>
                  <a:pt x="11121" y="0"/>
                </a:lnTo>
                <a:lnTo>
                  <a:pt x="10481" y="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4">
            <a:hlinkClick r:id="rId3"/>
          </p:cNvPr>
          <p:cNvSpPr txBox="1"/>
          <p:nvPr/>
        </p:nvSpPr>
        <p:spPr>
          <a:xfrm>
            <a:off x="470178" y="12975386"/>
            <a:ext cx="3822282" cy="64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</a:pPr>
            <a:r>
              <a:rPr b="0" i="1" lang="en-US" sz="3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bbplot R package</a:t>
            </a:r>
            <a:endParaRPr/>
          </a:p>
        </p:txBody>
      </p:sp>
      <p:pic>
        <p:nvPicPr>
          <p:cNvPr descr="bbplot_example_plots.png" id="342" name="Google Shape;34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35926" y="2594269"/>
            <a:ext cx="19670135" cy="9573068"/>
          </a:xfrm>
          <a:prstGeom prst="rect">
            <a:avLst/>
          </a:prstGeom>
          <a:noFill/>
          <a:ln>
            <a:noFill/>
          </a:ln>
          <a:effectLst>
            <a:outerShdw blurRad="342900" rotWithShape="0" dir="5400000" dist="25400">
              <a:srgbClr val="000000">
                <a:alpha val="49803"/>
              </a:srgbClr>
            </a:outerShdw>
          </a:effectLst>
        </p:spPr>
      </p:pic>
      <p:pic>
        <p:nvPicPr>
          <p:cNvPr descr="5842ab62a6515b1e0ad75b09.png" id="343" name="Google Shape;343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02157" y="644733"/>
            <a:ext cx="4654543" cy="1333527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14"/>
          <p:cNvSpPr txBox="1"/>
          <p:nvPr/>
        </p:nvSpPr>
        <p:spPr>
          <a:xfrm>
            <a:off x="12772668" y="590898"/>
            <a:ext cx="3312415" cy="144119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Helvetica Neue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theme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5">
            <a:hlinkClick r:id="rId3"/>
          </p:cNvPr>
          <p:cNvSpPr txBox="1"/>
          <p:nvPr/>
        </p:nvSpPr>
        <p:spPr>
          <a:xfrm>
            <a:off x="470178" y="12975386"/>
            <a:ext cx="8825777" cy="64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</a:pPr>
            <a:r>
              <a:rPr b="0" i="1" lang="en-US" sz="3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ggthemes R package (available on CRAN)</a:t>
            </a:r>
            <a:endParaRPr/>
          </a:p>
        </p:txBody>
      </p:sp>
      <p:sp>
        <p:nvSpPr>
          <p:cNvPr id="350" name="Google Shape;350;p15"/>
          <p:cNvSpPr txBox="1"/>
          <p:nvPr/>
        </p:nvSpPr>
        <p:spPr>
          <a:xfrm>
            <a:off x="7243953" y="327682"/>
            <a:ext cx="9896095" cy="144119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Helvetica Neue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ggthemes package</a:t>
            </a:r>
            <a:endParaRPr/>
          </a:p>
        </p:txBody>
      </p:sp>
      <p:pic>
        <p:nvPicPr>
          <p:cNvPr descr="Screenshot 2020-04-27 21.15.34.png" id="351" name="Google Shape;35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7156" y="3818189"/>
            <a:ext cx="4322232" cy="6079622"/>
          </a:xfrm>
          <a:prstGeom prst="rect">
            <a:avLst/>
          </a:prstGeom>
          <a:noFill/>
          <a:ln>
            <a:noFill/>
          </a:ln>
          <a:effectLst>
            <a:outerShdw blurRad="342900" rotWithShape="0" dir="5400000" dist="25400">
              <a:srgbClr val="000000">
                <a:alpha val="49803"/>
              </a:srgbClr>
            </a:outerShdw>
          </a:effectLst>
        </p:spPr>
      </p:pic>
      <p:pic>
        <p:nvPicPr>
          <p:cNvPr descr="Screenshot 2020-04-27 21.15.28.png" id="352" name="Google Shape;35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56117" y="3810273"/>
            <a:ext cx="4433059" cy="6095454"/>
          </a:xfrm>
          <a:prstGeom prst="rect">
            <a:avLst/>
          </a:prstGeom>
          <a:noFill/>
          <a:ln>
            <a:noFill/>
          </a:ln>
          <a:effectLst>
            <a:outerShdw blurRad="342900" rotWithShape="0" dir="5400000" dist="25400">
              <a:srgbClr val="000000">
                <a:alpha val="49803"/>
              </a:srgbClr>
            </a:outerShdw>
          </a:effectLst>
        </p:spPr>
      </p:pic>
      <p:pic>
        <p:nvPicPr>
          <p:cNvPr descr="Screenshot 2020-04-27 21.17.58.png" id="353" name="Google Shape;353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767368" y="3841937"/>
            <a:ext cx="4274735" cy="6032126"/>
          </a:xfrm>
          <a:prstGeom prst="rect">
            <a:avLst/>
          </a:prstGeom>
          <a:noFill/>
          <a:ln>
            <a:noFill/>
          </a:ln>
          <a:effectLst>
            <a:outerShdw blurRad="342900" rotWithShape="0" dir="5400000" dist="25400">
              <a:srgbClr val="000000">
                <a:alpha val="49803"/>
              </a:srgbClr>
            </a:outerShdw>
          </a:effectLst>
        </p:spPr>
      </p:pic>
      <p:pic>
        <p:nvPicPr>
          <p:cNvPr descr="Screenshot 2020-04-27 21.18.36.png" id="354" name="Google Shape;354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670084" y="3881518"/>
            <a:ext cx="4274734" cy="5952964"/>
          </a:xfrm>
          <a:prstGeom prst="rect">
            <a:avLst/>
          </a:prstGeom>
          <a:noFill/>
          <a:ln>
            <a:noFill/>
          </a:ln>
          <a:effectLst>
            <a:outerShdw blurRad="342900" rotWithShape="0" dir="5400000" dist="2540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6"/>
          <p:cNvSpPr txBox="1"/>
          <p:nvPr/>
        </p:nvSpPr>
        <p:spPr>
          <a:xfrm>
            <a:off x="6703885" y="414386"/>
            <a:ext cx="10976230" cy="144119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Helvetica Neue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hrbrthemes package </a:t>
            </a:r>
            <a:endParaRPr/>
          </a:p>
        </p:txBody>
      </p:sp>
      <p:pic>
        <p:nvPicPr>
          <p:cNvPr descr="Screenshot 2020-04-27 21.26.39.png" id="360" name="Google Shape;36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5172" y="3046085"/>
            <a:ext cx="19965177" cy="1719724"/>
          </a:xfrm>
          <a:prstGeom prst="rect">
            <a:avLst/>
          </a:prstGeom>
          <a:noFill/>
          <a:ln>
            <a:noFill/>
          </a:ln>
          <a:effectLst>
            <a:outerShdw blurRad="342900" rotWithShape="0" dir="5400000" dist="25400">
              <a:srgbClr val="000000">
                <a:alpha val="49803"/>
              </a:srgbClr>
            </a:outerShdw>
          </a:effectLst>
        </p:spPr>
      </p:pic>
      <p:pic>
        <p:nvPicPr>
          <p:cNvPr descr="Screenshot 2020-04-27 21.28.57.png" id="361" name="Google Shape;36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0191" y="5651424"/>
            <a:ext cx="20128959" cy="2901473"/>
          </a:xfrm>
          <a:prstGeom prst="rect">
            <a:avLst/>
          </a:prstGeom>
          <a:noFill/>
          <a:ln>
            <a:noFill/>
          </a:ln>
          <a:effectLst>
            <a:outerShdw blurRad="342900" rotWithShape="0" dir="5400000" dist="25400">
              <a:srgbClr val="000000">
                <a:alpha val="49803"/>
              </a:srgbClr>
            </a:outerShdw>
          </a:effectLst>
        </p:spPr>
      </p:pic>
      <p:grpSp>
        <p:nvGrpSpPr>
          <p:cNvPr id="362" name="Google Shape;362;p16"/>
          <p:cNvGrpSpPr/>
          <p:nvPr/>
        </p:nvGrpSpPr>
        <p:grpSpPr>
          <a:xfrm>
            <a:off x="2396226" y="7340032"/>
            <a:ext cx="18834694" cy="1183441"/>
            <a:chOff x="0" y="0"/>
            <a:chExt cx="18834693" cy="1183440"/>
          </a:xfrm>
        </p:grpSpPr>
        <p:sp>
          <p:nvSpPr>
            <p:cNvPr id="363" name="Google Shape;363;p16"/>
            <p:cNvSpPr/>
            <p:nvPr/>
          </p:nvSpPr>
          <p:spPr>
            <a:xfrm>
              <a:off x="0" y="618655"/>
              <a:ext cx="10763832" cy="564785"/>
            </a:xfrm>
            <a:prstGeom prst="rect">
              <a:avLst/>
            </a:prstGeom>
            <a:solidFill>
              <a:srgbClr val="FEEF56">
                <a:alpha val="27450"/>
              </a:srgbClr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4" name="Google Shape;364;p16"/>
            <p:cNvSpPr/>
            <p:nvPr/>
          </p:nvSpPr>
          <p:spPr>
            <a:xfrm>
              <a:off x="2138535" y="0"/>
              <a:ext cx="16696158" cy="564784"/>
            </a:xfrm>
            <a:prstGeom prst="rect">
              <a:avLst/>
            </a:prstGeom>
            <a:solidFill>
              <a:srgbClr val="FEEF56">
                <a:alpha val="27450"/>
              </a:srgbClr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65" name="Google Shape;365;p16">
            <a:hlinkClick r:id="rId5"/>
          </p:cNvPr>
          <p:cNvSpPr txBox="1"/>
          <p:nvPr/>
        </p:nvSpPr>
        <p:spPr>
          <a:xfrm>
            <a:off x="470178" y="12975386"/>
            <a:ext cx="9139201" cy="64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</a:pPr>
            <a:r>
              <a:rPr b="0" i="1" lang="en-US" sz="3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hrbrthemes R package (available on CRAN)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7"/>
          <p:cNvSpPr txBox="1"/>
          <p:nvPr/>
        </p:nvSpPr>
        <p:spPr>
          <a:xfrm>
            <a:off x="3783520" y="605135"/>
            <a:ext cx="16816960" cy="144119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Helvetica Neue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ggplots are constructed in layers</a:t>
            </a:r>
            <a:endParaRPr/>
          </a:p>
        </p:txBody>
      </p:sp>
      <p:pic>
        <p:nvPicPr>
          <p:cNvPr descr="Screenshot 2020-04-27 23.48.45.png" id="371" name="Google Shape;37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238" y="5022802"/>
            <a:ext cx="10597622" cy="5823720"/>
          </a:xfrm>
          <a:prstGeom prst="rect">
            <a:avLst/>
          </a:prstGeom>
          <a:noFill/>
          <a:ln>
            <a:noFill/>
          </a:ln>
          <a:effectLst>
            <a:outerShdw blurRad="673100" rotWithShape="0" dir="5400000" dist="25400">
              <a:srgbClr val="000000">
                <a:alpha val="49803"/>
              </a:srgbClr>
            </a:outerShdw>
          </a:effectLst>
        </p:spPr>
      </p:pic>
      <p:pic>
        <p:nvPicPr>
          <p:cNvPr descr="Rplot1.png" id="372" name="Google Shape;37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74811" y="3218059"/>
            <a:ext cx="10144561" cy="9433206"/>
          </a:xfrm>
          <a:prstGeom prst="rect">
            <a:avLst/>
          </a:prstGeom>
          <a:noFill/>
          <a:ln>
            <a:noFill/>
          </a:ln>
          <a:effectLst>
            <a:outerShdw blurRad="673100" rotWithShape="0" dir="5400000" dist="25400">
              <a:srgbClr val="000000">
                <a:alpha val="49803"/>
              </a:srgbClr>
            </a:outerShdw>
          </a:effectLst>
        </p:spPr>
      </p:pic>
      <p:pic>
        <p:nvPicPr>
          <p:cNvPr descr="Rplot.png" id="373" name="Google Shape;37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874811" y="3218059"/>
            <a:ext cx="10144561" cy="94332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plot01.png" id="374" name="Google Shape;374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874811" y="3218059"/>
            <a:ext cx="10144561" cy="9433206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17"/>
          <p:cNvSpPr/>
          <p:nvPr/>
        </p:nvSpPr>
        <p:spPr>
          <a:xfrm>
            <a:off x="810802" y="6481690"/>
            <a:ext cx="10298137" cy="4306068"/>
          </a:xfrm>
          <a:prstGeom prst="rect">
            <a:avLst/>
          </a:prstGeom>
          <a:solidFill>
            <a:srgbClr val="272822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6" name="Google Shape;376;p17"/>
          <p:cNvSpPr/>
          <p:nvPr/>
        </p:nvSpPr>
        <p:spPr>
          <a:xfrm>
            <a:off x="810802" y="6927606"/>
            <a:ext cx="10298137" cy="3794175"/>
          </a:xfrm>
          <a:prstGeom prst="rect">
            <a:avLst/>
          </a:prstGeom>
          <a:solidFill>
            <a:srgbClr val="272822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7" name="Google Shape;377;p17"/>
          <p:cNvSpPr/>
          <p:nvPr/>
        </p:nvSpPr>
        <p:spPr>
          <a:xfrm>
            <a:off x="810802" y="7366741"/>
            <a:ext cx="10298137" cy="3402923"/>
          </a:xfrm>
          <a:prstGeom prst="rect">
            <a:avLst/>
          </a:prstGeom>
          <a:solidFill>
            <a:srgbClr val="272822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8" name="Google Shape;378;p17"/>
          <p:cNvSpPr/>
          <p:nvPr/>
        </p:nvSpPr>
        <p:spPr>
          <a:xfrm>
            <a:off x="810802" y="8343442"/>
            <a:ext cx="10298137" cy="2406841"/>
          </a:xfrm>
          <a:prstGeom prst="rect">
            <a:avLst/>
          </a:prstGeom>
          <a:solidFill>
            <a:srgbClr val="272822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9" name="Google Shape;379;p17"/>
          <p:cNvSpPr/>
          <p:nvPr/>
        </p:nvSpPr>
        <p:spPr>
          <a:xfrm>
            <a:off x="810802" y="8911015"/>
            <a:ext cx="10298137" cy="1817998"/>
          </a:xfrm>
          <a:prstGeom prst="rect">
            <a:avLst/>
          </a:prstGeom>
          <a:solidFill>
            <a:srgbClr val="272822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0" name="Google Shape;380;p17"/>
          <p:cNvSpPr/>
          <p:nvPr/>
        </p:nvSpPr>
        <p:spPr>
          <a:xfrm>
            <a:off x="810802" y="9361718"/>
            <a:ext cx="10298137" cy="1441197"/>
          </a:xfrm>
          <a:prstGeom prst="rect">
            <a:avLst/>
          </a:prstGeom>
          <a:solidFill>
            <a:srgbClr val="272822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1" name="Google Shape;381;p17"/>
          <p:cNvSpPr/>
          <p:nvPr/>
        </p:nvSpPr>
        <p:spPr>
          <a:xfrm>
            <a:off x="810802" y="9819421"/>
            <a:ext cx="10298137" cy="914131"/>
          </a:xfrm>
          <a:prstGeom prst="rect">
            <a:avLst/>
          </a:prstGeom>
          <a:solidFill>
            <a:srgbClr val="272822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2" name="Google Shape;382;p17"/>
          <p:cNvSpPr/>
          <p:nvPr/>
        </p:nvSpPr>
        <p:spPr>
          <a:xfrm>
            <a:off x="966870" y="10312686"/>
            <a:ext cx="10222474" cy="507570"/>
          </a:xfrm>
          <a:prstGeom prst="rect">
            <a:avLst/>
          </a:prstGeom>
          <a:solidFill>
            <a:srgbClr val="272822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3" name="Google Shape;383;p17"/>
          <p:cNvSpPr/>
          <p:nvPr/>
        </p:nvSpPr>
        <p:spPr>
          <a:xfrm>
            <a:off x="810802" y="7821396"/>
            <a:ext cx="10442757" cy="2844223"/>
          </a:xfrm>
          <a:prstGeom prst="rect">
            <a:avLst/>
          </a:prstGeom>
          <a:solidFill>
            <a:srgbClr val="272822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Screenshot 2020-04-27 23.48.45.png" id="384" name="Google Shape;38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238" y="5022802"/>
            <a:ext cx="10597622" cy="58237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plot.png" id="385" name="Google Shape;385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874811" y="3218059"/>
            <a:ext cx="10144562" cy="94332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plot01.png" id="386" name="Google Shape;386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874811" y="3218059"/>
            <a:ext cx="10144562" cy="94332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plot06.png" id="387" name="Google Shape;387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874811" y="3218059"/>
            <a:ext cx="10144562" cy="94332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plot02.png" id="388" name="Google Shape;388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874811" y="3218059"/>
            <a:ext cx="10144562" cy="94332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plot03.png" id="389" name="Google Shape;389;p1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874811" y="3218059"/>
            <a:ext cx="10144562" cy="94332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plot04.png" id="390" name="Google Shape;390;p1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874811" y="3218059"/>
            <a:ext cx="10144562" cy="94332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plot05.png" id="391" name="Google Shape;391;p1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2874811" y="3218059"/>
            <a:ext cx="10144562" cy="9433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8"/>
          <p:cNvSpPr txBox="1"/>
          <p:nvPr/>
        </p:nvSpPr>
        <p:spPr>
          <a:xfrm>
            <a:off x="501967" y="541386"/>
            <a:ext cx="23380066" cy="144119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Helvetica Neue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Advantages of a layered grammar of graphics</a:t>
            </a:r>
            <a:endParaRPr/>
          </a:p>
        </p:txBody>
      </p:sp>
      <p:sp>
        <p:nvSpPr>
          <p:cNvPr id="397" name="Google Shape;397;p18"/>
          <p:cNvSpPr txBox="1"/>
          <p:nvPr/>
        </p:nvSpPr>
        <p:spPr>
          <a:xfrm>
            <a:off x="422133" y="2930173"/>
            <a:ext cx="23539735" cy="693201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24384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Users can iteratively update a plot, changing specific elements as needed</a:t>
            </a:r>
            <a:endParaRPr/>
          </a:p>
          <a:p>
            <a:pPr indent="-243840" lvl="0" marL="228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Even high-level aspects of a plot can be changed</a:t>
            </a:r>
            <a:endParaRPr/>
          </a:p>
          <a:p>
            <a:pPr indent="-243840" lvl="0" marL="228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Layers allow plots to be overplayed (e.g. box plot with points shown)</a:t>
            </a:r>
            <a:endParaRPr/>
          </a:p>
          <a:p>
            <a:pPr indent="-243840" lvl="0" marL="228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Layers also make it easy to use # to toggle layers on/off</a:t>
            </a:r>
            <a:endParaRPr/>
          </a:p>
          <a:p>
            <a:pPr indent="-243840" lvl="0" marL="228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Default arguments for each layer minimize the need for users to dictate details</a:t>
            </a:r>
            <a:endParaRPr/>
          </a:p>
          <a:p>
            <a:pPr indent="-243840" lvl="0" marL="228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For software developer, easy to develop new functionality (e.g. stat transformation)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5F5F5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"/>
          <p:cNvSpPr txBox="1"/>
          <p:nvPr/>
        </p:nvSpPr>
        <p:spPr>
          <a:xfrm>
            <a:off x="3217198" y="275566"/>
            <a:ext cx="17949600" cy="14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"/>
              <a:buNone/>
            </a:pPr>
            <a:r>
              <a:rPr b="1" i="0" lang="en-US" sz="8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Notes and review (from lecture </a:t>
            </a:r>
            <a:r>
              <a:rPr b="1" lang="en-US" sz="84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="1" i="0" lang="en-US" sz="8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/>
          </a:p>
        </p:txBody>
      </p:sp>
      <p:sp>
        <p:nvSpPr>
          <p:cNvPr id="175" name="Google Shape;175;p2"/>
          <p:cNvSpPr txBox="1"/>
          <p:nvPr/>
        </p:nvSpPr>
        <p:spPr>
          <a:xfrm>
            <a:off x="262007" y="2082679"/>
            <a:ext cx="23164500" cy="107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1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 code and packages  </a:t>
            </a:r>
            <a:endParaRPr/>
          </a:p>
          <a:p>
            <a:pPr indent="-434940" lvl="2" marL="13239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25"/>
              <a:buFont typeface="Arial"/>
              <a:buChar char="•"/>
            </a:pP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Organize code using chunks</a:t>
            </a:r>
            <a:endParaRPr/>
          </a:p>
          <a:p>
            <a:pPr indent="-434940" lvl="2" marL="13239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25"/>
              <a:buFont typeface="Arial"/>
              <a:buChar char="•"/>
            </a:pP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Create new chunks by ending a comment line in with 4 dashes</a:t>
            </a:r>
            <a:endParaRPr/>
          </a:p>
          <a:p>
            <a:pPr indent="-434940" lvl="2" marL="13239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25"/>
              <a:buFont typeface="Arial"/>
              <a:buChar char="•"/>
            </a:pP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0" i="0" lang="en-US" sz="4300" u="none" cap="none" strike="noStrike">
                <a:solidFill>
                  <a:srgbClr val="EB220C"/>
                </a:solidFill>
                <a:latin typeface="Arial"/>
                <a:ea typeface="Arial"/>
                <a:cs typeface="Arial"/>
                <a:sym typeface="Arial"/>
              </a:rPr>
              <a:t>setRepositories()</a:t>
            </a: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before installing R packages</a:t>
            </a:r>
            <a:endParaRPr/>
          </a:p>
          <a:p>
            <a:pPr indent="-434940" lvl="2" marL="13239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25"/>
              <a:buFont typeface="Arial"/>
              <a:buChar char="•"/>
            </a:pP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Use :: to enforce pkg::function relationship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t/>
            </a:r>
            <a:endParaRPr b="0" i="0" sz="4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1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Getting data into R </a:t>
            </a:r>
            <a:endParaRPr/>
          </a:p>
          <a:p>
            <a:pPr indent="-434940" lvl="2" marL="13239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25"/>
              <a:buFont typeface="Arial"/>
              <a:buChar char="•"/>
            </a:pP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Rstudio ‘Addins’ let you execute R code interactively</a:t>
            </a:r>
            <a:endParaRPr/>
          </a:p>
          <a:p>
            <a:pPr indent="-434939" lvl="2" marL="132393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25"/>
              <a:buFont typeface="Arial"/>
              <a:buChar char="•"/>
            </a:pP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Use </a:t>
            </a:r>
            <a:r>
              <a:rPr b="0" i="0" lang="en-US" sz="4300" u="none" cap="none" strike="noStrike">
                <a:solidFill>
                  <a:srgbClr val="0076B9"/>
                </a:solidFill>
                <a:latin typeface="Arial"/>
                <a:ea typeface="Arial"/>
                <a:cs typeface="Arial"/>
                <a:sym typeface="Arial"/>
              </a:rPr>
              <a:t>tidyverse</a:t>
            </a: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300" u="none" cap="none" strike="noStrike">
                <a:solidFill>
                  <a:srgbClr val="EB220C"/>
                </a:solidFill>
                <a:latin typeface="Arial"/>
                <a:ea typeface="Arial"/>
                <a:cs typeface="Arial"/>
                <a:sym typeface="Arial"/>
              </a:rPr>
              <a:t>read_delim()</a:t>
            </a: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get data from a file on your computer, into R</a:t>
            </a:r>
            <a:endParaRPr/>
          </a:p>
          <a:p>
            <a:pPr indent="-434940" lvl="2" marL="13239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25"/>
              <a:buFont typeface="Arial"/>
              <a:buChar char="•"/>
            </a:pP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Understand the difference between data frame vs matrix</a:t>
            </a:r>
            <a:endParaRPr/>
          </a:p>
          <a:p>
            <a:pPr indent="-434940" lvl="2" marL="13239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25"/>
              <a:buFont typeface="Arial"/>
              <a:buChar char="•"/>
            </a:pP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0" i="0" lang="en-US" sz="4300" u="none" cap="none" strike="noStrike">
                <a:solidFill>
                  <a:srgbClr val="EB220C"/>
                </a:solidFill>
                <a:latin typeface="Arial"/>
                <a:ea typeface="Arial"/>
                <a:cs typeface="Arial"/>
                <a:sym typeface="Arial"/>
              </a:rPr>
              <a:t>View()</a:t>
            </a: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open any data frame or data matrix in table viewer</a:t>
            </a:r>
            <a:endParaRPr/>
          </a:p>
          <a:p>
            <a:pPr indent="-434940" lvl="2" marL="13239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25"/>
              <a:buFont typeface="Arial"/>
              <a:buChar char="•"/>
            </a:pP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0" i="0" lang="en-US" sz="4300" u="none" cap="none" strike="noStrike">
                <a:solidFill>
                  <a:srgbClr val="EB220C"/>
                </a:solidFill>
                <a:latin typeface="Arial"/>
                <a:ea typeface="Arial"/>
                <a:cs typeface="Arial"/>
                <a:sym typeface="Arial"/>
              </a:rPr>
              <a:t>data()</a:t>
            </a: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lets you view many datasets that come preinstalled with R </a:t>
            </a:r>
            <a:endParaRPr/>
          </a:p>
          <a:p>
            <a:pPr indent="-230152" lvl="2" marL="13239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25"/>
              <a:buFont typeface="Arial"/>
              <a:buNone/>
            </a:pPr>
            <a:r>
              <a:t/>
            </a:r>
            <a:endParaRPr b="0" i="0" sz="4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1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Getting help directly in RStudio </a:t>
            </a:r>
            <a:endParaRPr/>
          </a:p>
          <a:p>
            <a:pPr indent="-434940" lvl="2" marL="13239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25"/>
              <a:buFont typeface="Arial"/>
              <a:buChar char="•"/>
            </a:pP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0" i="0" lang="en-US" sz="4300" u="none" cap="none" strike="noStrike">
                <a:solidFill>
                  <a:srgbClr val="EB220C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b="0" i="0" lang="en-US" sz="4300" u="none" cap="none" strike="noStrike">
                <a:solidFill>
                  <a:srgbClr val="EB220C"/>
                </a:solidFill>
                <a:latin typeface="Arial"/>
                <a:ea typeface="Arial"/>
                <a:cs typeface="Arial"/>
                <a:sym typeface="Arial"/>
              </a:rPr>
              <a:t>help()</a:t>
            </a: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retrieve help docs for any function (if package is loaded)</a:t>
            </a:r>
            <a:endParaRPr/>
          </a:p>
          <a:p>
            <a:pPr indent="-434940" lvl="2" marL="13239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25"/>
              <a:buFont typeface="Arial"/>
              <a:buChar char="•"/>
            </a:pP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R code can be run directly from help docs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9"/>
          <p:cNvSpPr txBox="1"/>
          <p:nvPr/>
        </p:nvSpPr>
        <p:spPr>
          <a:xfrm>
            <a:off x="4795789" y="942001"/>
            <a:ext cx="14792422" cy="136444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00"/>
              <a:buFont typeface="Arial"/>
              <a:buNone/>
            </a:pPr>
            <a:r>
              <a:rPr b="1" i="0" lang="en-US" sz="8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Tidy data philosophy</a:t>
            </a:r>
            <a:endParaRPr/>
          </a:p>
        </p:txBody>
      </p:sp>
      <p:grpSp>
        <p:nvGrpSpPr>
          <p:cNvPr id="403" name="Google Shape;403;p19"/>
          <p:cNvGrpSpPr/>
          <p:nvPr/>
        </p:nvGrpSpPr>
        <p:grpSpPr>
          <a:xfrm>
            <a:off x="3536160" y="6417543"/>
            <a:ext cx="17311681" cy="3718989"/>
            <a:chOff x="0" y="0"/>
            <a:chExt cx="17311679" cy="3718987"/>
          </a:xfrm>
        </p:grpSpPr>
        <p:sp>
          <p:nvSpPr>
            <p:cNvPr id="404" name="Google Shape;404;p19"/>
            <p:cNvSpPr/>
            <p:nvPr/>
          </p:nvSpPr>
          <p:spPr>
            <a:xfrm>
              <a:off x="0" y="0"/>
              <a:ext cx="16870641" cy="3718987"/>
            </a:xfrm>
            <a:prstGeom prst="roundRect">
              <a:avLst>
                <a:gd fmla="val 15000" name="adj"/>
              </a:avLst>
            </a:prstGeom>
            <a:gradFill>
              <a:gsLst>
                <a:gs pos="0">
                  <a:srgbClr val="5747C1"/>
                </a:gs>
                <a:gs pos="100000">
                  <a:srgbClr val="302B7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Helvetica Neue Light"/>
                <a:buNone/>
              </a:pPr>
              <a:r>
                <a:t/>
              </a:r>
              <a:endParaRPr b="0" i="0" sz="36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405" name="Google Shape;405;p19"/>
            <p:cNvSpPr txBox="1"/>
            <p:nvPr/>
          </p:nvSpPr>
          <p:spPr>
            <a:xfrm>
              <a:off x="429606" y="422073"/>
              <a:ext cx="16882073" cy="25961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25" lIns="71425" spcFirstLastPara="1" rIns="71425" wrap="square" tIns="71425">
              <a:spAutoFit/>
            </a:bodyPr>
            <a:lstStyle/>
            <a:p>
              <a:pPr indent="-839610" lvl="0" marL="83961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600"/>
                <a:buFont typeface="Arial"/>
                <a:buAutoNum type="arabicPeriod"/>
              </a:pPr>
              <a:r>
                <a:rPr b="0" i="0" lang="en-US" sz="5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Each variable forms a column</a:t>
              </a:r>
              <a:endParaRPr/>
            </a:p>
            <a:p>
              <a:pPr indent="-839610" lvl="0" marL="83961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600"/>
                <a:buFont typeface="Arial"/>
                <a:buAutoNum type="arabicPeriod"/>
              </a:pPr>
              <a:r>
                <a:rPr b="0" i="0" lang="en-US" sz="5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Each observation forms a row</a:t>
              </a:r>
              <a:endParaRPr/>
            </a:p>
            <a:p>
              <a:pPr indent="-839610" lvl="0" marL="83961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600"/>
                <a:buFont typeface="Arial"/>
                <a:buAutoNum type="arabicPeriod"/>
              </a:pPr>
              <a:r>
                <a:rPr b="0" i="0" lang="en-US" sz="5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Each type of observational unit forms a table</a:t>
              </a:r>
              <a:endParaRPr/>
            </a:p>
          </p:txBody>
        </p:sp>
      </p:grpSp>
      <p:sp>
        <p:nvSpPr>
          <p:cNvPr id="406" name="Google Shape;406;p19"/>
          <p:cNvSpPr txBox="1"/>
          <p:nvPr/>
        </p:nvSpPr>
        <p:spPr>
          <a:xfrm>
            <a:off x="1949720" y="2950886"/>
            <a:ext cx="20484560" cy="2822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rPr b="0" i="1" lang="en-US" sz="6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“A dataset is messy or tidy depending on how rows, columns and tables are matched up with observations, variables and types”</a:t>
            </a:r>
            <a:endParaRPr/>
          </a:p>
        </p:txBody>
      </p:sp>
      <p:sp>
        <p:nvSpPr>
          <p:cNvPr id="407" name="Google Shape;407;p19"/>
          <p:cNvSpPr txBox="1"/>
          <p:nvPr/>
        </p:nvSpPr>
        <p:spPr>
          <a:xfrm>
            <a:off x="2220631" y="11717749"/>
            <a:ext cx="19942739" cy="10188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rPr b="0" i="1" lang="en-US" sz="6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messy data is anything that doesn’t meet these criteria!</a:t>
            </a:r>
            <a:endParaRPr/>
          </a:p>
        </p:txBody>
      </p:sp>
      <p:sp>
        <p:nvSpPr>
          <p:cNvPr id="408" name="Google Shape;408;p19"/>
          <p:cNvSpPr txBox="1"/>
          <p:nvPr/>
        </p:nvSpPr>
        <p:spPr>
          <a:xfrm>
            <a:off x="2096039" y="10780971"/>
            <a:ext cx="20191922" cy="2612964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rPr b="0" i="1" lang="en-US" sz="6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“All happy families are alike; each unhappy family is unhappy in its own way”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0" i="0" lang="en-US" sz="4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Leo Tolstoy, Anna Karenina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0"/>
          <p:cNvSpPr txBox="1"/>
          <p:nvPr/>
        </p:nvSpPr>
        <p:spPr>
          <a:xfrm>
            <a:off x="4795789" y="402392"/>
            <a:ext cx="14792422" cy="262174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00"/>
              <a:buFont typeface="Arial"/>
              <a:buNone/>
            </a:pPr>
            <a:r>
              <a:rPr b="1" i="0" lang="en-US" sz="8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 expression data is always ‘messy’</a:t>
            </a:r>
            <a:endParaRPr/>
          </a:p>
        </p:txBody>
      </p:sp>
      <p:graphicFrame>
        <p:nvGraphicFramePr>
          <p:cNvPr id="414" name="Google Shape;414;p20"/>
          <p:cNvGraphicFramePr/>
          <p:nvPr/>
        </p:nvGraphicFramePr>
        <p:xfrm>
          <a:off x="3939962" y="3550322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{C9898031-77A2-4E7A-B276-9C28E1F4B246}</a:tableStyleId>
              </a:tblPr>
              <a:tblGrid>
                <a:gridCol w="3408575"/>
                <a:gridCol w="4547725"/>
                <a:gridCol w="4117675"/>
                <a:gridCol w="4430075"/>
              </a:tblGrid>
              <a:tr h="880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Helvetica Neue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Gene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Helvetica Neue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treatment 1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Helvetica Neue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treatment 2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Helvetica Neue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treatment 3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365C0"/>
                    </a:solidFill>
                  </a:tcPr>
                </a:tc>
              </a:tr>
              <a:tr h="880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Helvetica Neue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gene A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200"/>
                        <a:buFont typeface="Helvetica Neue Light"/>
                        <a:buNone/>
                      </a:pPr>
                      <a:r>
                        <a:rPr lang="en-US" sz="42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5</a:t>
                      </a:r>
                      <a:endParaRPr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200"/>
                        <a:buFont typeface="Helvetica Neue Light"/>
                        <a:buNone/>
                      </a:pPr>
                      <a:r>
                        <a:rPr lang="en-US" sz="42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10</a:t>
                      </a:r>
                      <a:endParaRPr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200"/>
                        <a:buFont typeface="Helvetica Neue Light"/>
                        <a:buNone/>
                      </a:pPr>
                      <a:r>
                        <a:rPr lang="en-US" sz="42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10</a:t>
                      </a:r>
                      <a:endParaRPr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80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Helvetica Neue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gene B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200"/>
                        <a:buFont typeface="Helvetica Neue Light"/>
                        <a:buNone/>
                      </a:pPr>
                      <a:r>
                        <a:rPr lang="en-US" sz="42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1000</a:t>
                      </a:r>
                      <a:endParaRPr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200"/>
                        <a:buFont typeface="Helvetica Neue Light"/>
                        <a:buNone/>
                      </a:pPr>
                      <a:r>
                        <a:rPr lang="en-US" sz="42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1100</a:t>
                      </a:r>
                      <a:endParaRPr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200"/>
                        <a:buFont typeface="Helvetica Neue Light"/>
                        <a:buNone/>
                      </a:pPr>
                      <a:r>
                        <a:rPr lang="en-US" sz="42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1050</a:t>
                      </a:r>
                      <a:endParaRPr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415" name="Google Shape;415;p20"/>
          <p:cNvGrpSpPr/>
          <p:nvPr/>
        </p:nvGrpSpPr>
        <p:grpSpPr>
          <a:xfrm>
            <a:off x="3536161" y="8318895"/>
            <a:ext cx="17311680" cy="3718989"/>
            <a:chOff x="0" y="0"/>
            <a:chExt cx="17311679" cy="3718987"/>
          </a:xfrm>
        </p:grpSpPr>
        <p:sp>
          <p:nvSpPr>
            <p:cNvPr id="416" name="Google Shape;416;p20"/>
            <p:cNvSpPr/>
            <p:nvPr/>
          </p:nvSpPr>
          <p:spPr>
            <a:xfrm>
              <a:off x="0" y="0"/>
              <a:ext cx="16870641" cy="3718987"/>
            </a:xfrm>
            <a:prstGeom prst="roundRect">
              <a:avLst>
                <a:gd fmla="val 15000" name="adj"/>
              </a:avLst>
            </a:prstGeom>
            <a:gradFill>
              <a:gsLst>
                <a:gs pos="0">
                  <a:srgbClr val="5747C1"/>
                </a:gs>
                <a:gs pos="100000">
                  <a:srgbClr val="302B7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Helvetica Neue Light"/>
                <a:buNone/>
              </a:pPr>
              <a:r>
                <a:t/>
              </a:r>
              <a:endParaRPr b="0" i="0" sz="36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417" name="Google Shape;417;p20"/>
            <p:cNvSpPr txBox="1"/>
            <p:nvPr/>
          </p:nvSpPr>
          <p:spPr>
            <a:xfrm>
              <a:off x="429606" y="422073"/>
              <a:ext cx="16882073" cy="25961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25" lIns="71425" spcFirstLastPara="1" rIns="71425" wrap="square" tIns="71425">
              <a:spAutoFit/>
            </a:bodyPr>
            <a:lstStyle/>
            <a:p>
              <a:pPr indent="-839610" lvl="0" marL="83961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600"/>
                <a:buFont typeface="Arial"/>
                <a:buAutoNum type="arabicPeriod"/>
              </a:pPr>
              <a:r>
                <a:rPr b="0" i="0" lang="en-US" sz="5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Each variable forms a column</a:t>
              </a:r>
              <a:endParaRPr/>
            </a:p>
            <a:p>
              <a:pPr indent="-839610" lvl="0" marL="83961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600"/>
                <a:buFont typeface="Arial"/>
                <a:buAutoNum type="arabicPeriod"/>
              </a:pPr>
              <a:r>
                <a:rPr b="0" i="0" lang="en-US" sz="5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Each observation forms a row</a:t>
              </a:r>
              <a:endParaRPr/>
            </a:p>
            <a:p>
              <a:pPr indent="-839610" lvl="0" marL="83961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600"/>
                <a:buFont typeface="Arial"/>
                <a:buAutoNum type="arabicPeriod"/>
              </a:pPr>
              <a:r>
                <a:rPr b="0" i="0" lang="en-US" sz="5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Each type of observational unit forms a table</a:t>
              </a:r>
              <a:endParaRPr/>
            </a:p>
          </p:txBody>
        </p:sp>
      </p:grpSp>
      <p:sp>
        <p:nvSpPr>
          <p:cNvPr id="418" name="Google Shape;418;p20"/>
          <p:cNvSpPr txBox="1"/>
          <p:nvPr/>
        </p:nvSpPr>
        <p:spPr>
          <a:xfrm>
            <a:off x="20588383" y="4764138"/>
            <a:ext cx="2528268" cy="99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messy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1"/>
          <p:cNvSpPr txBox="1"/>
          <p:nvPr/>
        </p:nvSpPr>
        <p:spPr>
          <a:xfrm>
            <a:off x="4795789" y="402392"/>
            <a:ext cx="14792422" cy="262174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00"/>
              <a:buFont typeface="Arial"/>
              <a:buNone/>
            </a:pPr>
            <a:r>
              <a:rPr b="1" i="0" lang="en-US" sz="8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 expression data is always ‘messy’</a:t>
            </a:r>
            <a:endParaRPr/>
          </a:p>
        </p:txBody>
      </p:sp>
      <p:graphicFrame>
        <p:nvGraphicFramePr>
          <p:cNvPr id="424" name="Google Shape;424;p21"/>
          <p:cNvGraphicFramePr/>
          <p:nvPr/>
        </p:nvGraphicFramePr>
        <p:xfrm>
          <a:off x="3939962" y="3550322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{C9898031-77A2-4E7A-B276-9C28E1F4B246}</a:tableStyleId>
              </a:tblPr>
              <a:tblGrid>
                <a:gridCol w="3408575"/>
                <a:gridCol w="4547725"/>
                <a:gridCol w="4117675"/>
                <a:gridCol w="4430075"/>
              </a:tblGrid>
              <a:tr h="880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Helvetica Neue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Gene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Helvetica Neue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treatment 1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Helvetica Neue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treatment 2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Helvetica Neue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treatment 3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365C0"/>
                    </a:solidFill>
                  </a:tcPr>
                </a:tc>
              </a:tr>
              <a:tr h="880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Helvetica Neue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gene A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200"/>
                        <a:buFont typeface="Helvetica Neue Light"/>
                        <a:buNone/>
                      </a:pPr>
                      <a:r>
                        <a:rPr lang="en-US" sz="42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5</a:t>
                      </a:r>
                      <a:endParaRPr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200"/>
                        <a:buFont typeface="Helvetica Neue Light"/>
                        <a:buNone/>
                      </a:pPr>
                      <a:r>
                        <a:rPr lang="en-US" sz="42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10</a:t>
                      </a:r>
                      <a:endParaRPr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200"/>
                        <a:buFont typeface="Helvetica Neue Light"/>
                        <a:buNone/>
                      </a:pPr>
                      <a:r>
                        <a:rPr lang="en-US" sz="42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10</a:t>
                      </a:r>
                      <a:endParaRPr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80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Helvetica Neue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gene B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200"/>
                        <a:buFont typeface="Helvetica Neue Light"/>
                        <a:buNone/>
                      </a:pPr>
                      <a:r>
                        <a:rPr lang="en-US" sz="42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1000</a:t>
                      </a:r>
                      <a:endParaRPr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200"/>
                        <a:buFont typeface="Helvetica Neue Light"/>
                        <a:buNone/>
                      </a:pPr>
                      <a:r>
                        <a:rPr lang="en-US" sz="42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1100</a:t>
                      </a:r>
                      <a:endParaRPr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200"/>
                        <a:buFont typeface="Helvetica Neue Light"/>
                        <a:buNone/>
                      </a:pPr>
                      <a:r>
                        <a:rPr lang="en-US" sz="42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1050</a:t>
                      </a:r>
                      <a:endParaRPr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25" name="Google Shape;425;p21"/>
          <p:cNvSpPr txBox="1"/>
          <p:nvPr/>
        </p:nvSpPr>
        <p:spPr>
          <a:xfrm>
            <a:off x="20588383" y="4764138"/>
            <a:ext cx="2528268" cy="99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messy</a:t>
            </a:r>
            <a:endParaRPr/>
          </a:p>
        </p:txBody>
      </p:sp>
      <p:graphicFrame>
        <p:nvGraphicFramePr>
          <p:cNvPr id="426" name="Google Shape;426;p21"/>
          <p:cNvGraphicFramePr/>
          <p:nvPr/>
        </p:nvGraphicFramePr>
        <p:xfrm>
          <a:off x="3927262" y="7364675"/>
          <a:ext cx="3000000" cy="3000001"/>
        </p:xfrm>
        <a:graphic>
          <a:graphicData uri="http://schemas.openxmlformats.org/drawingml/2006/table">
            <a:tbl>
              <a:tblPr bandRow="1" firstCol="1" firstRow="1">
                <a:noFill/>
                <a:tableStyleId>{C9898031-77A2-4E7A-B276-9C28E1F4B246}</a:tableStyleId>
              </a:tblPr>
              <a:tblGrid>
                <a:gridCol w="3271325"/>
                <a:gridCol w="5202675"/>
                <a:gridCol w="4111875"/>
              </a:tblGrid>
              <a:tr h="812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Helvetica Neue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Gene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Helvetica Neue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treatment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Helvetica Neue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Expression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365C0"/>
                    </a:solidFill>
                  </a:tcPr>
                </a:tc>
              </a:tr>
              <a:tr h="812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Helvetica Neue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gene A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200"/>
                        <a:buFont typeface="Helvetica Neue Light"/>
                        <a:buNone/>
                      </a:pPr>
                      <a:r>
                        <a:rPr lang="en-US" sz="42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treatment 1</a:t>
                      </a:r>
                      <a:endParaRPr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200"/>
                        <a:buFont typeface="Helvetica Neue Light"/>
                        <a:buNone/>
                      </a:pPr>
                      <a:r>
                        <a:rPr lang="en-US" sz="42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5</a:t>
                      </a:r>
                      <a:endParaRPr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12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Helvetica Neue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gene A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200"/>
                        <a:buFont typeface="Helvetica Neue Light"/>
                        <a:buNone/>
                      </a:pPr>
                      <a:r>
                        <a:rPr lang="en-US" sz="42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treatment 2</a:t>
                      </a:r>
                      <a:endParaRPr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200"/>
                        <a:buFont typeface="Helvetica Neue Light"/>
                        <a:buNone/>
                      </a:pPr>
                      <a:r>
                        <a:rPr lang="en-US" sz="42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10</a:t>
                      </a:r>
                      <a:endParaRPr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2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Helvetica Neue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gene A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200"/>
                        <a:buFont typeface="Helvetica Neue Light"/>
                        <a:buNone/>
                      </a:pPr>
                      <a:r>
                        <a:rPr lang="en-US" sz="42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treatment 3</a:t>
                      </a:r>
                      <a:endParaRPr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200"/>
                        <a:buFont typeface="Helvetica Neue Light"/>
                        <a:buNone/>
                      </a:pPr>
                      <a:r>
                        <a:rPr lang="en-US" sz="42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10</a:t>
                      </a:r>
                      <a:endParaRPr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12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Helvetica Neue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gene B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200"/>
                        <a:buFont typeface="Helvetica Neue Light"/>
                        <a:buNone/>
                      </a:pPr>
                      <a:r>
                        <a:rPr lang="en-US" sz="42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treatment 1</a:t>
                      </a:r>
                      <a:br>
                        <a:rPr lang="en-US" sz="42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</a:br>
                      <a:endParaRPr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200"/>
                        <a:buFont typeface="Helvetica Neue Light"/>
                        <a:buNone/>
                      </a:pPr>
                      <a:r>
                        <a:rPr lang="en-US" sz="42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1000</a:t>
                      </a:r>
                      <a:endParaRPr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2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Helvetica Neue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gene B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200"/>
                        <a:buFont typeface="Helvetica Neue Light"/>
                        <a:buNone/>
                      </a:pPr>
                      <a:r>
                        <a:rPr lang="en-US" sz="42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treatment 2</a:t>
                      </a:r>
                      <a:br>
                        <a:rPr lang="en-US" sz="42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</a:br>
                      <a:endParaRPr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200"/>
                        <a:buFont typeface="Helvetica Neue Light"/>
                        <a:buNone/>
                      </a:pPr>
                      <a:r>
                        <a:rPr lang="en-US" sz="42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1100</a:t>
                      </a:r>
                      <a:endParaRPr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12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Helvetica Neue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gene B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200"/>
                        <a:buFont typeface="Helvetica Neue Light"/>
                        <a:buNone/>
                      </a:pPr>
                      <a:r>
                        <a:rPr lang="en-US" sz="42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treatment 3</a:t>
                      </a:r>
                      <a:br>
                        <a:rPr lang="en-US" sz="42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</a:br>
                      <a:endParaRPr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200"/>
                        <a:buFont typeface="Helvetica Neue Light"/>
                        <a:buNone/>
                      </a:pPr>
                      <a:r>
                        <a:rPr lang="en-US" sz="42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1050</a:t>
                      </a:r>
                      <a:endParaRPr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427" name="Google Shape;427;p21"/>
          <p:cNvCxnSpPr/>
          <p:nvPr/>
        </p:nvCxnSpPr>
        <p:spPr>
          <a:xfrm>
            <a:off x="17897108" y="10549831"/>
            <a:ext cx="1270001" cy="127000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428" name="Google Shape;428;p21"/>
          <p:cNvGrpSpPr/>
          <p:nvPr/>
        </p:nvGrpSpPr>
        <p:grpSpPr>
          <a:xfrm>
            <a:off x="19169310" y="5835594"/>
            <a:ext cx="3686248" cy="5021804"/>
            <a:chOff x="-197566" y="-197566"/>
            <a:chExt cx="3686247" cy="5021803"/>
          </a:xfrm>
        </p:grpSpPr>
        <p:pic>
          <p:nvPicPr>
            <p:cNvPr descr="Connection Line" id="429" name="Google Shape;429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197566" y="-197566"/>
              <a:ext cx="2862883" cy="502180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30" name="Google Shape;430;p21"/>
            <p:cNvCxnSpPr/>
            <p:nvPr/>
          </p:nvCxnSpPr>
          <p:spPr>
            <a:xfrm>
              <a:off x="2218680" y="2313983"/>
              <a:ext cx="1270001" cy="1270001"/>
            </a:xfrm>
            <a:prstGeom prst="straightConnector1">
              <a:avLst/>
            </a:prstGeom>
            <a:solidFill>
              <a:srgbClr val="F5F5F5"/>
            </a:solidFill>
            <a:ln>
              <a:noFill/>
            </a:ln>
          </p:spPr>
        </p:cxnSp>
      </p:grpSp>
      <p:sp>
        <p:nvSpPr>
          <p:cNvPr id="431" name="Google Shape;431;p21"/>
          <p:cNvSpPr txBox="1"/>
          <p:nvPr/>
        </p:nvSpPr>
        <p:spPr>
          <a:xfrm>
            <a:off x="16577033" y="9801488"/>
            <a:ext cx="2528400" cy="10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6000"/>
              <a:t>tidy</a:t>
            </a:r>
            <a:endParaRPr/>
          </a:p>
        </p:txBody>
      </p:sp>
      <p:sp>
        <p:nvSpPr>
          <p:cNvPr id="432" name="Google Shape;432;p21"/>
          <p:cNvSpPr txBox="1"/>
          <p:nvPr/>
        </p:nvSpPr>
        <p:spPr>
          <a:xfrm>
            <a:off x="18603900" y="7812650"/>
            <a:ext cx="5780100" cy="18375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6000"/>
              <a:t>tidyr</a:t>
            </a:r>
            <a:endParaRPr b="1" sz="6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000">
                <a:latin typeface="Courier New"/>
                <a:ea typeface="Courier New"/>
                <a:cs typeface="Courier New"/>
                <a:sym typeface="Courier New"/>
              </a:rPr>
              <a:t>pivot_longer()</a:t>
            </a:r>
            <a:endParaRPr sz="5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2"/>
          <p:cNvSpPr txBox="1"/>
          <p:nvPr/>
        </p:nvSpPr>
        <p:spPr>
          <a:xfrm>
            <a:off x="4795789" y="402392"/>
            <a:ext cx="14792422" cy="262174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00"/>
              <a:buFont typeface="Arial"/>
              <a:buNone/>
            </a:pPr>
            <a:r>
              <a:rPr b="1" i="0" lang="en-US" sz="8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 expression data is always ‘messy’</a:t>
            </a:r>
            <a:endParaRPr/>
          </a:p>
        </p:txBody>
      </p:sp>
      <p:graphicFrame>
        <p:nvGraphicFramePr>
          <p:cNvPr id="438" name="Google Shape;438;p22"/>
          <p:cNvGraphicFramePr/>
          <p:nvPr/>
        </p:nvGraphicFramePr>
        <p:xfrm>
          <a:off x="3939962" y="3550322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{C9898031-77A2-4E7A-B276-9C28E1F4B246}</a:tableStyleId>
              </a:tblPr>
              <a:tblGrid>
                <a:gridCol w="3408575"/>
                <a:gridCol w="4547725"/>
                <a:gridCol w="4117675"/>
                <a:gridCol w="4430075"/>
              </a:tblGrid>
              <a:tr h="880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Helvetica Neue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Gene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Helvetica Neue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treatment 1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Helvetica Neue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treatment 2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Helvetica Neue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treatment 3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365C0"/>
                    </a:solidFill>
                  </a:tcPr>
                </a:tc>
              </a:tr>
              <a:tr h="880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Helvetica Neue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gene A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200"/>
                        <a:buFont typeface="Helvetica Neue Light"/>
                        <a:buNone/>
                      </a:pPr>
                      <a:r>
                        <a:rPr lang="en-US" sz="42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5</a:t>
                      </a:r>
                      <a:endParaRPr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200"/>
                        <a:buFont typeface="Helvetica Neue Light"/>
                        <a:buNone/>
                      </a:pPr>
                      <a:r>
                        <a:rPr lang="en-US" sz="42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10</a:t>
                      </a:r>
                      <a:endParaRPr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200"/>
                        <a:buFont typeface="Helvetica Neue Light"/>
                        <a:buNone/>
                      </a:pPr>
                      <a:r>
                        <a:rPr lang="en-US" sz="42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10</a:t>
                      </a:r>
                      <a:endParaRPr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80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Helvetica Neue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gene B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200"/>
                        <a:buFont typeface="Helvetica Neue Light"/>
                        <a:buNone/>
                      </a:pPr>
                      <a:r>
                        <a:rPr lang="en-US" sz="42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1000</a:t>
                      </a:r>
                      <a:endParaRPr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200"/>
                        <a:buFont typeface="Helvetica Neue Light"/>
                        <a:buNone/>
                      </a:pPr>
                      <a:r>
                        <a:rPr lang="en-US" sz="42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1100</a:t>
                      </a:r>
                      <a:endParaRPr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200"/>
                        <a:buFont typeface="Helvetica Neue Light"/>
                        <a:buNone/>
                      </a:pPr>
                      <a:r>
                        <a:rPr lang="en-US" sz="42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1050</a:t>
                      </a:r>
                      <a:endParaRPr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39" name="Google Shape;439;p22"/>
          <p:cNvSpPr txBox="1"/>
          <p:nvPr/>
        </p:nvSpPr>
        <p:spPr>
          <a:xfrm>
            <a:off x="20588383" y="4764138"/>
            <a:ext cx="2528268" cy="99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messy</a:t>
            </a:r>
            <a:endParaRPr/>
          </a:p>
        </p:txBody>
      </p:sp>
      <p:graphicFrame>
        <p:nvGraphicFramePr>
          <p:cNvPr id="440" name="Google Shape;440;p22"/>
          <p:cNvGraphicFramePr/>
          <p:nvPr/>
        </p:nvGraphicFramePr>
        <p:xfrm>
          <a:off x="3927262" y="7364675"/>
          <a:ext cx="3000000" cy="3000001"/>
        </p:xfrm>
        <a:graphic>
          <a:graphicData uri="http://schemas.openxmlformats.org/drawingml/2006/table">
            <a:tbl>
              <a:tblPr bandRow="1" firstCol="1" firstRow="1">
                <a:noFill/>
                <a:tableStyleId>{C9898031-77A2-4E7A-B276-9C28E1F4B246}</a:tableStyleId>
              </a:tblPr>
              <a:tblGrid>
                <a:gridCol w="3271325"/>
                <a:gridCol w="5202675"/>
                <a:gridCol w="4111875"/>
              </a:tblGrid>
              <a:tr h="812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Helvetica Neue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Gene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Helvetica Neue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treatment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Helvetica Neue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Expression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365C0"/>
                    </a:solidFill>
                  </a:tcPr>
                </a:tc>
              </a:tr>
              <a:tr h="812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Helvetica Neue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gene A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200"/>
                        <a:buFont typeface="Helvetica Neue Light"/>
                        <a:buNone/>
                      </a:pPr>
                      <a:r>
                        <a:rPr lang="en-US" sz="42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treatment 1</a:t>
                      </a:r>
                      <a:endParaRPr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200"/>
                        <a:buFont typeface="Helvetica Neue Light"/>
                        <a:buNone/>
                      </a:pPr>
                      <a:r>
                        <a:rPr lang="en-US" sz="42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5</a:t>
                      </a:r>
                      <a:endParaRPr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12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Helvetica Neue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gene A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200"/>
                        <a:buFont typeface="Helvetica Neue Light"/>
                        <a:buNone/>
                      </a:pPr>
                      <a:r>
                        <a:rPr lang="en-US" sz="42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treatment 2</a:t>
                      </a:r>
                      <a:endParaRPr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200"/>
                        <a:buFont typeface="Helvetica Neue Light"/>
                        <a:buNone/>
                      </a:pPr>
                      <a:r>
                        <a:rPr lang="en-US" sz="42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10</a:t>
                      </a:r>
                      <a:endParaRPr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2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Helvetica Neue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gene A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200"/>
                        <a:buFont typeface="Helvetica Neue Light"/>
                        <a:buNone/>
                      </a:pPr>
                      <a:r>
                        <a:rPr lang="en-US" sz="42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treatment 3</a:t>
                      </a:r>
                      <a:endParaRPr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200"/>
                        <a:buFont typeface="Helvetica Neue Light"/>
                        <a:buNone/>
                      </a:pPr>
                      <a:r>
                        <a:rPr lang="en-US" sz="42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10</a:t>
                      </a:r>
                      <a:endParaRPr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12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Helvetica Neue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gene B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200"/>
                        <a:buFont typeface="Helvetica Neue Light"/>
                        <a:buNone/>
                      </a:pPr>
                      <a:r>
                        <a:rPr lang="en-US" sz="42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treatment 1</a:t>
                      </a:r>
                      <a:br>
                        <a:rPr lang="en-US" sz="42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</a:br>
                      <a:endParaRPr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200"/>
                        <a:buFont typeface="Helvetica Neue Light"/>
                        <a:buNone/>
                      </a:pPr>
                      <a:r>
                        <a:rPr lang="en-US" sz="42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1000</a:t>
                      </a:r>
                      <a:endParaRPr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2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Helvetica Neue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gene B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200"/>
                        <a:buFont typeface="Helvetica Neue Light"/>
                        <a:buNone/>
                      </a:pPr>
                      <a:r>
                        <a:rPr lang="en-US" sz="42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treatment 2</a:t>
                      </a:r>
                      <a:br>
                        <a:rPr lang="en-US" sz="42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</a:br>
                      <a:endParaRPr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200"/>
                        <a:buFont typeface="Helvetica Neue Light"/>
                        <a:buNone/>
                      </a:pPr>
                      <a:r>
                        <a:rPr lang="en-US" sz="42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1100</a:t>
                      </a:r>
                      <a:endParaRPr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12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Helvetica Neue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gene B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200"/>
                        <a:buFont typeface="Helvetica Neue Light"/>
                        <a:buNone/>
                      </a:pPr>
                      <a:r>
                        <a:rPr lang="en-US" sz="42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treatment 3</a:t>
                      </a:r>
                      <a:br>
                        <a:rPr lang="en-US" sz="42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</a:br>
                      <a:endParaRPr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200"/>
                        <a:buFont typeface="Helvetica Neue Light"/>
                        <a:buNone/>
                      </a:pPr>
                      <a:r>
                        <a:rPr lang="en-US" sz="42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1050</a:t>
                      </a:r>
                      <a:endParaRPr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441" name="Google Shape;441;p22"/>
          <p:cNvCxnSpPr/>
          <p:nvPr/>
        </p:nvCxnSpPr>
        <p:spPr>
          <a:xfrm>
            <a:off x="17897108" y="10549831"/>
            <a:ext cx="1270001" cy="127000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442" name="Google Shape;442;p22"/>
          <p:cNvGrpSpPr/>
          <p:nvPr/>
        </p:nvGrpSpPr>
        <p:grpSpPr>
          <a:xfrm>
            <a:off x="19244773" y="5835594"/>
            <a:ext cx="3610784" cy="4791552"/>
            <a:chOff x="-197566" y="-197566"/>
            <a:chExt cx="3610783" cy="4791550"/>
          </a:xfrm>
        </p:grpSpPr>
        <p:pic>
          <p:nvPicPr>
            <p:cNvPr descr="Connection Line" id="443" name="Google Shape;443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197566" y="-197566"/>
              <a:ext cx="3085265" cy="4791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44" name="Google Shape;444;p22"/>
            <p:cNvCxnSpPr/>
            <p:nvPr/>
          </p:nvCxnSpPr>
          <p:spPr>
            <a:xfrm>
              <a:off x="2143216" y="2313983"/>
              <a:ext cx="1270001" cy="1270001"/>
            </a:xfrm>
            <a:prstGeom prst="straightConnector1">
              <a:avLst/>
            </a:prstGeom>
            <a:solidFill>
              <a:srgbClr val="F5F5F5"/>
            </a:solidFill>
            <a:ln>
              <a:noFill/>
            </a:ln>
          </p:spPr>
        </p:cxnSp>
        <p:cxnSp>
          <p:nvCxnSpPr>
            <p:cNvPr id="445" name="Google Shape;445;p22"/>
            <p:cNvCxnSpPr/>
            <p:nvPr/>
          </p:nvCxnSpPr>
          <p:spPr>
            <a:xfrm>
              <a:off x="2143216" y="2313983"/>
              <a:ext cx="1270001" cy="1270001"/>
            </a:xfrm>
            <a:prstGeom prst="straightConnector1">
              <a:avLst/>
            </a:prstGeom>
            <a:solidFill>
              <a:srgbClr val="F5F5F5"/>
            </a:solidFill>
            <a:ln>
              <a:noFill/>
            </a:ln>
          </p:spPr>
        </p:cxnSp>
      </p:grpSp>
      <p:sp>
        <p:nvSpPr>
          <p:cNvPr id="446" name="Google Shape;446;p22"/>
          <p:cNvSpPr txBox="1"/>
          <p:nvPr/>
        </p:nvSpPr>
        <p:spPr>
          <a:xfrm>
            <a:off x="18603900" y="7812650"/>
            <a:ext cx="5780100" cy="18375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6000"/>
              <a:t>tidyr</a:t>
            </a:r>
            <a:endParaRPr b="1" sz="6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5000">
                <a:latin typeface="Courier New"/>
                <a:ea typeface="Courier New"/>
                <a:cs typeface="Courier New"/>
                <a:sym typeface="Courier New"/>
              </a:rPr>
              <a:t>pivot_wider()</a:t>
            </a:r>
            <a:endParaRPr sz="5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7" name="Google Shape;447;p22"/>
          <p:cNvSpPr txBox="1"/>
          <p:nvPr/>
        </p:nvSpPr>
        <p:spPr>
          <a:xfrm>
            <a:off x="16577033" y="9801488"/>
            <a:ext cx="2528400" cy="10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6000"/>
              <a:t>tidy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3"/>
          <p:cNvSpPr txBox="1"/>
          <p:nvPr/>
        </p:nvSpPr>
        <p:spPr>
          <a:xfrm>
            <a:off x="3889914" y="1066761"/>
            <a:ext cx="16604172" cy="136444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00"/>
              <a:buFont typeface="Arial"/>
              <a:buNone/>
            </a:pPr>
            <a:r>
              <a:rPr b="1" i="0" lang="en-US" sz="8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Tidy data is ideal for graphing</a:t>
            </a:r>
            <a:endParaRPr/>
          </a:p>
        </p:txBody>
      </p:sp>
      <p:graphicFrame>
        <p:nvGraphicFramePr>
          <p:cNvPr id="453" name="Google Shape;453;p23"/>
          <p:cNvGraphicFramePr/>
          <p:nvPr/>
        </p:nvGraphicFramePr>
        <p:xfrm>
          <a:off x="7792981" y="6043106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{C9898031-77A2-4E7A-B276-9C28E1F4B246}</a:tableStyleId>
              </a:tblPr>
              <a:tblGrid>
                <a:gridCol w="3271325"/>
                <a:gridCol w="5202675"/>
                <a:gridCol w="4111875"/>
              </a:tblGrid>
              <a:tr h="812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Helvetica Neue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Gene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Helvetica Neue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treatment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Helvetica Neue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Expression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365C0"/>
                    </a:solidFill>
                  </a:tcPr>
                </a:tc>
              </a:tr>
              <a:tr h="812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Helvetica Neue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gene A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200"/>
                        <a:buFont typeface="Helvetica Neue Light"/>
                        <a:buNone/>
                      </a:pPr>
                      <a:r>
                        <a:rPr lang="en-US" sz="42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treatment 1</a:t>
                      </a:r>
                      <a:endParaRPr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200"/>
                        <a:buFont typeface="Helvetica Neue Light"/>
                        <a:buNone/>
                      </a:pPr>
                      <a:r>
                        <a:rPr lang="en-US" sz="42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5</a:t>
                      </a:r>
                      <a:endParaRPr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12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Helvetica Neue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gene A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200"/>
                        <a:buFont typeface="Helvetica Neue Light"/>
                        <a:buNone/>
                      </a:pPr>
                      <a:r>
                        <a:rPr lang="en-US" sz="42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treatment 2</a:t>
                      </a:r>
                      <a:endParaRPr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200"/>
                        <a:buFont typeface="Helvetica Neue Light"/>
                        <a:buNone/>
                      </a:pPr>
                      <a:r>
                        <a:rPr lang="en-US" sz="42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10</a:t>
                      </a:r>
                      <a:endParaRPr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2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Helvetica Neue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gene A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200"/>
                        <a:buFont typeface="Helvetica Neue Light"/>
                        <a:buNone/>
                      </a:pPr>
                      <a:r>
                        <a:rPr lang="en-US" sz="42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treatment 3</a:t>
                      </a:r>
                      <a:endParaRPr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200"/>
                        <a:buFont typeface="Helvetica Neue Light"/>
                        <a:buNone/>
                      </a:pPr>
                      <a:r>
                        <a:rPr lang="en-US" sz="42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10</a:t>
                      </a:r>
                      <a:endParaRPr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12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Helvetica Neue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gene B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200"/>
                        <a:buFont typeface="Helvetica Neue Light"/>
                        <a:buNone/>
                      </a:pPr>
                      <a:r>
                        <a:rPr lang="en-US" sz="42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treatment 1</a:t>
                      </a:r>
                      <a:br>
                        <a:rPr lang="en-US" sz="42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</a:br>
                      <a:endParaRPr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200"/>
                        <a:buFont typeface="Helvetica Neue Light"/>
                        <a:buNone/>
                      </a:pPr>
                      <a:r>
                        <a:rPr lang="en-US" sz="42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1000</a:t>
                      </a:r>
                      <a:endParaRPr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2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Helvetica Neue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gene B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200"/>
                        <a:buFont typeface="Helvetica Neue Light"/>
                        <a:buNone/>
                      </a:pPr>
                      <a:r>
                        <a:rPr lang="en-US" sz="42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treatment 2</a:t>
                      </a:r>
                      <a:br>
                        <a:rPr lang="en-US" sz="42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</a:br>
                      <a:endParaRPr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200"/>
                        <a:buFont typeface="Helvetica Neue Light"/>
                        <a:buNone/>
                      </a:pPr>
                      <a:r>
                        <a:rPr lang="en-US" sz="42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1100</a:t>
                      </a:r>
                      <a:endParaRPr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12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600"/>
                        <a:buFont typeface="Helvetica Neue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gene B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200"/>
                        <a:buFont typeface="Helvetica Neue Light"/>
                        <a:buNone/>
                      </a:pPr>
                      <a:r>
                        <a:rPr lang="en-US" sz="42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treatment 3</a:t>
                      </a:r>
                      <a:br>
                        <a:rPr lang="en-US" sz="42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</a:br>
                      <a:endParaRPr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200"/>
                        <a:buFont typeface="Helvetica Neue Light"/>
                        <a:buNone/>
                      </a:pPr>
                      <a:r>
                        <a:rPr lang="en-US" sz="42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1050</a:t>
                      </a:r>
                      <a:endParaRPr/>
                    </a:p>
                  </a:txBody>
                  <a:tcPr marT="0" marB="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454" name="Google Shape;454;p23"/>
          <p:cNvGrpSpPr/>
          <p:nvPr/>
        </p:nvGrpSpPr>
        <p:grpSpPr>
          <a:xfrm>
            <a:off x="8469539" y="3503871"/>
            <a:ext cx="11511398" cy="2534737"/>
            <a:chOff x="0" y="0"/>
            <a:chExt cx="11511396" cy="2534736"/>
          </a:xfrm>
        </p:grpSpPr>
        <p:sp>
          <p:nvSpPr>
            <p:cNvPr id="455" name="Google Shape;455;p23"/>
            <p:cNvSpPr txBox="1"/>
            <p:nvPr/>
          </p:nvSpPr>
          <p:spPr>
            <a:xfrm>
              <a:off x="0" y="0"/>
              <a:ext cx="11511396" cy="10088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B220C"/>
                </a:buClr>
                <a:buSzPts val="5100"/>
                <a:buFont typeface="Helvetica Neue"/>
                <a:buNone/>
              </a:pPr>
              <a:r>
                <a:rPr b="1" i="0" lang="en-US" sz="5100" u="none" cap="none" strike="noStrike">
                  <a:solidFill>
                    <a:srgbClr val="EB220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Each variable gets its own column</a:t>
              </a:r>
              <a:endParaRPr/>
            </a:p>
          </p:txBody>
        </p:sp>
        <p:sp>
          <p:nvSpPr>
            <p:cNvPr id="456" name="Google Shape;456;p23"/>
            <p:cNvSpPr/>
            <p:nvPr/>
          </p:nvSpPr>
          <p:spPr>
            <a:xfrm rot="5400000">
              <a:off x="343862" y="1554496"/>
              <a:ext cx="1353309" cy="518461"/>
            </a:xfrm>
            <a:prstGeom prst="rightArrow">
              <a:avLst>
                <a:gd fmla="val 21778" name="adj1"/>
                <a:gd fmla="val 122877" name="adj2"/>
              </a:avLst>
            </a:prstGeom>
            <a:solidFill>
              <a:srgbClr val="EB220C"/>
            </a:solidFill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elvetica Neue"/>
                <a:buNone/>
              </a:pPr>
              <a:r>
                <a:t/>
              </a:r>
              <a:endParaRPr b="0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7" name="Google Shape;457;p23"/>
            <p:cNvSpPr/>
            <p:nvPr/>
          </p:nvSpPr>
          <p:spPr>
            <a:xfrm rot="5400000">
              <a:off x="4513178" y="1598851"/>
              <a:ext cx="1353309" cy="518461"/>
            </a:xfrm>
            <a:prstGeom prst="rightArrow">
              <a:avLst>
                <a:gd fmla="val 21778" name="adj1"/>
                <a:gd fmla="val 122877" name="adj2"/>
              </a:avLst>
            </a:prstGeom>
            <a:solidFill>
              <a:srgbClr val="EB220C"/>
            </a:solidFill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elvetica Neue"/>
                <a:buNone/>
              </a:pPr>
              <a:r>
                <a:t/>
              </a:r>
              <a:endParaRPr b="0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8" name="Google Shape;458;p23"/>
            <p:cNvSpPr/>
            <p:nvPr/>
          </p:nvSpPr>
          <p:spPr>
            <a:xfrm rot="5400000">
              <a:off x="9436519" y="1554496"/>
              <a:ext cx="1353309" cy="518461"/>
            </a:xfrm>
            <a:prstGeom prst="rightArrow">
              <a:avLst>
                <a:gd fmla="val 21778" name="adj1"/>
                <a:gd fmla="val 122877" name="adj2"/>
              </a:avLst>
            </a:prstGeom>
            <a:solidFill>
              <a:srgbClr val="EB220C"/>
            </a:solidFill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elvetica Neue"/>
                <a:buNone/>
              </a:pPr>
              <a:r>
                <a:t/>
              </a:r>
              <a:endParaRPr b="0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459" name="Google Shape;459;p23"/>
          <p:cNvGrpSpPr/>
          <p:nvPr/>
        </p:nvGrpSpPr>
        <p:grpSpPr>
          <a:xfrm>
            <a:off x="56110" y="7024288"/>
            <a:ext cx="7655940" cy="4457926"/>
            <a:chOff x="0" y="0"/>
            <a:chExt cx="7655938" cy="4457925"/>
          </a:xfrm>
        </p:grpSpPr>
        <p:sp>
          <p:nvSpPr>
            <p:cNvPr id="460" name="Google Shape;460;p23"/>
            <p:cNvSpPr/>
            <p:nvPr/>
          </p:nvSpPr>
          <p:spPr>
            <a:xfrm>
              <a:off x="6566114" y="0"/>
              <a:ext cx="1089824" cy="417518"/>
            </a:xfrm>
            <a:prstGeom prst="rightArrow">
              <a:avLst>
                <a:gd fmla="val 21778" name="adj1"/>
                <a:gd fmla="val 122877" name="adj2"/>
              </a:avLst>
            </a:prstGeom>
            <a:solidFill>
              <a:srgbClr val="EB220C"/>
            </a:solidFill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elvetica Neue"/>
                <a:buNone/>
              </a:pPr>
              <a:r>
                <a:t/>
              </a:r>
              <a:endParaRPr b="0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61" name="Google Shape;461;p23"/>
            <p:cNvSpPr/>
            <p:nvPr/>
          </p:nvSpPr>
          <p:spPr>
            <a:xfrm>
              <a:off x="6566114" y="857250"/>
              <a:ext cx="1089824" cy="417518"/>
            </a:xfrm>
            <a:prstGeom prst="rightArrow">
              <a:avLst>
                <a:gd fmla="val 21778" name="adj1"/>
                <a:gd fmla="val 122877" name="adj2"/>
              </a:avLst>
            </a:prstGeom>
            <a:solidFill>
              <a:srgbClr val="EB220C"/>
            </a:solidFill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elvetica Neue"/>
                <a:buNone/>
              </a:pPr>
              <a:r>
                <a:t/>
              </a:r>
              <a:endParaRPr b="0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6566114" y="1653039"/>
              <a:ext cx="1089824" cy="417518"/>
            </a:xfrm>
            <a:prstGeom prst="rightArrow">
              <a:avLst>
                <a:gd fmla="val 21778" name="adj1"/>
                <a:gd fmla="val 122877" name="adj2"/>
              </a:avLst>
            </a:prstGeom>
            <a:solidFill>
              <a:srgbClr val="EB220C"/>
            </a:solidFill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elvetica Neue"/>
                <a:buNone/>
              </a:pPr>
              <a:r>
                <a:t/>
              </a:r>
              <a:endParaRPr b="0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63" name="Google Shape;463;p23"/>
            <p:cNvSpPr/>
            <p:nvPr/>
          </p:nvSpPr>
          <p:spPr>
            <a:xfrm>
              <a:off x="6566114" y="2448828"/>
              <a:ext cx="1089824" cy="417518"/>
            </a:xfrm>
            <a:prstGeom prst="rightArrow">
              <a:avLst>
                <a:gd fmla="val 21778" name="adj1"/>
                <a:gd fmla="val 122877" name="adj2"/>
              </a:avLst>
            </a:prstGeom>
            <a:solidFill>
              <a:srgbClr val="EB220C"/>
            </a:solidFill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elvetica Neue"/>
                <a:buNone/>
              </a:pPr>
              <a:r>
                <a:t/>
              </a:r>
              <a:endParaRPr b="0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64" name="Google Shape;464;p23"/>
            <p:cNvSpPr/>
            <p:nvPr/>
          </p:nvSpPr>
          <p:spPr>
            <a:xfrm>
              <a:off x="6566114" y="3244617"/>
              <a:ext cx="1089824" cy="417518"/>
            </a:xfrm>
            <a:prstGeom prst="rightArrow">
              <a:avLst>
                <a:gd fmla="val 21778" name="adj1"/>
                <a:gd fmla="val 122877" name="adj2"/>
              </a:avLst>
            </a:prstGeom>
            <a:solidFill>
              <a:srgbClr val="EB220C"/>
            </a:solidFill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elvetica Neue"/>
                <a:buNone/>
              </a:pPr>
              <a:r>
                <a:t/>
              </a:r>
              <a:endParaRPr b="0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65" name="Google Shape;465;p23"/>
            <p:cNvSpPr/>
            <p:nvPr/>
          </p:nvSpPr>
          <p:spPr>
            <a:xfrm>
              <a:off x="6566114" y="4040406"/>
              <a:ext cx="1089824" cy="417519"/>
            </a:xfrm>
            <a:prstGeom prst="rightArrow">
              <a:avLst>
                <a:gd fmla="val 21778" name="adj1"/>
                <a:gd fmla="val 122877" name="adj2"/>
              </a:avLst>
            </a:prstGeom>
            <a:solidFill>
              <a:srgbClr val="EB220C"/>
            </a:solidFill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elvetica Neue"/>
                <a:buNone/>
              </a:pPr>
              <a:r>
                <a:t/>
              </a:r>
              <a:endParaRPr b="0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66" name="Google Shape;466;p23"/>
            <p:cNvSpPr/>
            <p:nvPr/>
          </p:nvSpPr>
          <p:spPr>
            <a:xfrm>
              <a:off x="0" y="2065615"/>
              <a:ext cx="5808888" cy="1"/>
            </a:xfrm>
            <a:custGeom>
              <a:rect b="b" l="l" r="r" t="t"/>
              <a:pathLst>
                <a:path extrusionOk="0" h="120000" w="2160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71425" lIns="71425" spcFirstLastPara="1" rIns="71425" wrap="square" tIns="7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B220C"/>
                </a:buClr>
                <a:buSzPts val="5100"/>
                <a:buFont typeface="Helvetica Neue"/>
                <a:buNone/>
              </a:pPr>
              <a:r>
                <a:rPr b="1" i="0" lang="en-US" sz="5100" u="none" cap="none" strike="noStrike">
                  <a:solidFill>
                    <a:srgbClr val="EB220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Each observation gets its own row</a:t>
              </a:r>
              <a:endParaRPr/>
            </a:p>
          </p:txBody>
        </p:sp>
      </p:grpSp>
      <p:sp>
        <p:nvSpPr>
          <p:cNvPr id="467" name="Google Shape;467;p23"/>
          <p:cNvSpPr/>
          <p:nvPr/>
        </p:nvSpPr>
        <p:spPr>
          <a:xfrm>
            <a:off x="16268500" y="7910953"/>
            <a:ext cx="4098781" cy="3874703"/>
          </a:xfrm>
          <a:prstGeom prst="rect">
            <a:avLst/>
          </a:prstGeom>
          <a:noFill/>
          <a:ln cap="flat" cmpd="sng" w="101600">
            <a:solidFill>
              <a:srgbClr val="EB220C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8" name="Google Shape;468;p23"/>
          <p:cNvSpPr txBox="1"/>
          <p:nvPr/>
        </p:nvSpPr>
        <p:spPr>
          <a:xfrm>
            <a:off x="19500850" y="10643350"/>
            <a:ext cx="4495200" cy="21702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EB22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latin typeface="Helvetica Neue"/>
                <a:ea typeface="Helvetica Neue"/>
                <a:cs typeface="Helvetica Neue"/>
                <a:sym typeface="Helvetica Neue"/>
              </a:rPr>
              <a:t>Values are </a:t>
            </a:r>
            <a:r>
              <a:rPr lang="en-US" sz="4300">
                <a:latin typeface="Helvetica Neue"/>
                <a:ea typeface="Helvetica Neue"/>
                <a:cs typeface="Helvetica Neue"/>
                <a:sym typeface="Helvetica Neue"/>
              </a:rPr>
              <a:t>easily</a:t>
            </a:r>
            <a:r>
              <a:rPr lang="en-US" sz="4300">
                <a:latin typeface="Helvetica Neue"/>
                <a:ea typeface="Helvetica Neue"/>
                <a:cs typeface="Helvetica Neue"/>
                <a:sym typeface="Helvetica Neue"/>
              </a:rPr>
              <a:t> retrieved as </a:t>
            </a:r>
            <a:r>
              <a:rPr lang="en-US" sz="4300">
                <a:latin typeface="Helvetica Neue"/>
                <a:ea typeface="Helvetica Neue"/>
                <a:cs typeface="Helvetica Neue"/>
                <a:sym typeface="Helvetica Neue"/>
              </a:rPr>
              <a:t>single</a:t>
            </a:r>
            <a:r>
              <a:rPr lang="en-US" sz="4300">
                <a:latin typeface="Helvetica Neue"/>
                <a:ea typeface="Helvetica Neue"/>
                <a:cs typeface="Helvetica Neue"/>
                <a:sym typeface="Helvetica Neue"/>
              </a:rPr>
              <a:t> vector</a:t>
            </a:r>
            <a:endParaRPr sz="4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3" name="Google Shape;473;p24"/>
          <p:cNvGrpSpPr/>
          <p:nvPr/>
        </p:nvGrpSpPr>
        <p:grpSpPr>
          <a:xfrm>
            <a:off x="1834537" y="1948598"/>
            <a:ext cx="6009333" cy="11073624"/>
            <a:chOff x="0" y="0"/>
            <a:chExt cx="6009332" cy="11073623"/>
          </a:xfrm>
        </p:grpSpPr>
        <p:sp>
          <p:nvSpPr>
            <p:cNvPr id="474" name="Google Shape;474;p24"/>
            <p:cNvSpPr txBox="1"/>
            <p:nvPr/>
          </p:nvSpPr>
          <p:spPr>
            <a:xfrm>
              <a:off x="1410681" y="0"/>
              <a:ext cx="2377441" cy="14411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0"/>
                <a:buFont typeface="Helvetica Neue"/>
                <a:buNone/>
              </a:pPr>
              <a:r>
                <a:rPr b="0" i="0" lang="en-US" sz="90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Raw</a:t>
              </a:r>
              <a:endParaRPr/>
            </a:p>
          </p:txBody>
        </p:sp>
        <p:grpSp>
          <p:nvGrpSpPr>
            <p:cNvPr id="475" name="Google Shape;475;p24"/>
            <p:cNvGrpSpPr/>
            <p:nvPr/>
          </p:nvGrpSpPr>
          <p:grpSpPr>
            <a:xfrm>
              <a:off x="0" y="1441713"/>
              <a:ext cx="6009332" cy="9631910"/>
              <a:chOff x="0" y="-1"/>
              <a:chExt cx="6009331" cy="9631908"/>
            </a:xfrm>
          </p:grpSpPr>
          <p:cxnSp>
            <p:nvCxnSpPr>
              <p:cNvPr id="476" name="Google Shape;476;p24"/>
              <p:cNvCxnSpPr/>
              <p:nvPr/>
            </p:nvCxnSpPr>
            <p:spPr>
              <a:xfrm flipH="1" rot="10800000">
                <a:off x="2713047" y="-1"/>
                <a:ext cx="1" cy="4795733"/>
              </a:xfrm>
              <a:prstGeom prst="straightConnector1">
                <a:avLst/>
              </a:prstGeom>
              <a:noFill/>
              <a:ln cap="flat" cmpd="sng" w="88900">
                <a:solidFill>
                  <a:srgbClr val="000000"/>
                </a:solidFill>
                <a:prstDash val="solid"/>
                <a:miter lim="400000"/>
                <a:headEnd len="med" w="med" type="triangle"/>
                <a:tailEnd len="sm" w="sm" type="none"/>
              </a:ln>
            </p:spPr>
          </p:cxnSp>
          <p:sp>
            <p:nvSpPr>
              <p:cNvPr id="477" name="Google Shape;477;p24"/>
              <p:cNvSpPr txBox="1"/>
              <p:nvPr/>
            </p:nvSpPr>
            <p:spPr>
              <a:xfrm>
                <a:off x="1433598" y="868150"/>
                <a:ext cx="3142135" cy="622301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50800" lIns="50800" spcFirstLastPara="1" rIns="50800" wrap="square" tIns="50800">
                <a:sp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r>
                  <a:rPr b="0" i="0" lang="en-US" sz="3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as_tibble()</a:t>
                </a:r>
                <a:endParaRPr/>
              </a:p>
            </p:txBody>
          </p:sp>
          <p:sp>
            <p:nvSpPr>
              <p:cNvPr id="478" name="Google Shape;478;p24"/>
              <p:cNvSpPr txBox="1"/>
              <p:nvPr/>
            </p:nvSpPr>
            <p:spPr>
              <a:xfrm>
                <a:off x="1401534" y="1576067"/>
                <a:ext cx="3967908" cy="622301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50800" lIns="50800" spcFirstLastPara="1" rIns="50800" wrap="square" tIns="50800">
                <a:sp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r>
                  <a:rPr b="0" i="0" lang="en-US" sz="3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pivot_longer()</a:t>
                </a:r>
                <a:endParaRPr/>
              </a:p>
            </p:txBody>
          </p:sp>
          <p:sp>
            <p:nvSpPr>
              <p:cNvPr id="479" name="Google Shape;479;p24"/>
              <p:cNvSpPr txBox="1"/>
              <p:nvPr/>
            </p:nvSpPr>
            <p:spPr>
              <a:xfrm>
                <a:off x="1414313" y="2283985"/>
                <a:ext cx="2316362" cy="622301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50800" lIns="50800" spcFirstLastPara="1" rIns="50800" wrap="square" tIns="50800">
                <a:sp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r>
                  <a:rPr b="0" i="0" lang="en-US" sz="3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ggplot()</a:t>
                </a:r>
                <a:endParaRPr/>
              </a:p>
            </p:txBody>
          </p:sp>
          <p:pic>
            <p:nvPicPr>
              <p:cNvPr descr="Rplot.png" id="480" name="Google Shape;480;p2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5145154"/>
                <a:ext cx="6009331" cy="448675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342900" rotWithShape="0" dir="5400000" dist="25400">
                  <a:srgbClr val="000000">
                    <a:alpha val="49803"/>
                  </a:srgbClr>
                </a:outerShdw>
              </a:effectLst>
            </p:spPr>
          </p:pic>
        </p:grpSp>
      </p:grpSp>
      <p:grpSp>
        <p:nvGrpSpPr>
          <p:cNvPr id="481" name="Google Shape;481;p24"/>
          <p:cNvGrpSpPr/>
          <p:nvPr/>
        </p:nvGrpSpPr>
        <p:grpSpPr>
          <a:xfrm>
            <a:off x="9187334" y="3381641"/>
            <a:ext cx="6009333" cy="9640580"/>
            <a:chOff x="0" y="-1"/>
            <a:chExt cx="6009331" cy="9640579"/>
          </a:xfrm>
        </p:grpSpPr>
        <p:cxnSp>
          <p:nvCxnSpPr>
            <p:cNvPr id="482" name="Google Shape;482;p24"/>
            <p:cNvCxnSpPr/>
            <p:nvPr/>
          </p:nvCxnSpPr>
          <p:spPr>
            <a:xfrm flipH="1" rot="10800000">
              <a:off x="2528747" y="-1"/>
              <a:ext cx="1" cy="4795733"/>
            </a:xfrm>
            <a:prstGeom prst="straightConnector1">
              <a:avLst/>
            </a:prstGeom>
            <a:noFill/>
            <a:ln cap="flat" cmpd="sng" w="88900">
              <a:solidFill>
                <a:srgbClr val="000000"/>
              </a:solidFill>
              <a:prstDash val="solid"/>
              <a:miter lim="400000"/>
              <a:headEnd len="med" w="med" type="triangle"/>
              <a:tailEnd len="sm" w="sm" type="none"/>
            </a:ln>
          </p:spPr>
        </p:cxnSp>
        <p:sp>
          <p:nvSpPr>
            <p:cNvPr id="483" name="Google Shape;483;p24"/>
            <p:cNvSpPr txBox="1"/>
            <p:nvPr/>
          </p:nvSpPr>
          <p:spPr>
            <a:xfrm>
              <a:off x="1220823" y="885491"/>
              <a:ext cx="3142134" cy="622301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as_tibble()</a:t>
              </a:r>
              <a:endParaRPr/>
            </a:p>
          </p:txBody>
        </p:sp>
        <p:sp>
          <p:nvSpPr>
            <p:cNvPr id="484" name="Google Shape;484;p24"/>
            <p:cNvSpPr txBox="1"/>
            <p:nvPr/>
          </p:nvSpPr>
          <p:spPr>
            <a:xfrm>
              <a:off x="1220823" y="1584738"/>
              <a:ext cx="3967907" cy="622301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pivot_longer()</a:t>
              </a:r>
              <a:endParaRPr/>
            </a:p>
          </p:txBody>
        </p:sp>
        <p:sp>
          <p:nvSpPr>
            <p:cNvPr id="485" name="Google Shape;485;p24"/>
            <p:cNvSpPr txBox="1"/>
            <p:nvPr/>
          </p:nvSpPr>
          <p:spPr>
            <a:xfrm>
              <a:off x="1220823" y="2301326"/>
              <a:ext cx="2316362" cy="622301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ggplot()</a:t>
              </a:r>
              <a:endParaRPr/>
            </a:p>
          </p:txBody>
        </p:sp>
        <p:pic>
          <p:nvPicPr>
            <p:cNvPr descr="Rplot01.png" id="486" name="Google Shape;486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5153825"/>
              <a:ext cx="6009331" cy="4486753"/>
            </a:xfrm>
            <a:prstGeom prst="rect">
              <a:avLst/>
            </a:prstGeom>
            <a:noFill/>
            <a:ln>
              <a:noFill/>
            </a:ln>
            <a:effectLst>
              <a:outerShdw blurRad="342900" rotWithShape="0" dir="5400000" dist="25400">
                <a:srgbClr val="000000">
                  <a:alpha val="49803"/>
                </a:srgbClr>
              </a:outerShdw>
            </a:effectLst>
          </p:spPr>
        </p:pic>
      </p:grpSp>
      <p:grpSp>
        <p:nvGrpSpPr>
          <p:cNvPr id="487" name="Google Shape;487;p24"/>
          <p:cNvGrpSpPr/>
          <p:nvPr/>
        </p:nvGrpSpPr>
        <p:grpSpPr>
          <a:xfrm>
            <a:off x="16540133" y="3390311"/>
            <a:ext cx="6009332" cy="9631910"/>
            <a:chOff x="0" y="-1"/>
            <a:chExt cx="6009331" cy="9631908"/>
          </a:xfrm>
        </p:grpSpPr>
        <p:cxnSp>
          <p:nvCxnSpPr>
            <p:cNvPr id="488" name="Google Shape;488;p24"/>
            <p:cNvCxnSpPr/>
            <p:nvPr/>
          </p:nvCxnSpPr>
          <p:spPr>
            <a:xfrm flipH="1" rot="10800000">
              <a:off x="2944427" y="-1"/>
              <a:ext cx="1" cy="4795733"/>
            </a:xfrm>
            <a:prstGeom prst="straightConnector1">
              <a:avLst/>
            </a:prstGeom>
            <a:noFill/>
            <a:ln cap="flat" cmpd="sng" w="88900">
              <a:solidFill>
                <a:srgbClr val="000000"/>
              </a:solidFill>
              <a:prstDash val="solid"/>
              <a:miter lim="400000"/>
              <a:headEnd len="med" w="med" type="triangle"/>
              <a:tailEnd len="sm" w="sm" type="none"/>
            </a:ln>
          </p:spPr>
        </p:cxnSp>
        <p:pic>
          <p:nvPicPr>
            <p:cNvPr descr="Rplot02.png" id="489" name="Google Shape;489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5145154"/>
              <a:ext cx="6009331" cy="4486753"/>
            </a:xfrm>
            <a:prstGeom prst="rect">
              <a:avLst/>
            </a:prstGeom>
            <a:noFill/>
            <a:ln>
              <a:noFill/>
            </a:ln>
            <a:effectLst>
              <a:outerShdw blurRad="342900" rotWithShape="0" dir="5400000" dist="25400">
                <a:srgbClr val="000000">
                  <a:alpha val="49803"/>
                </a:srgbClr>
              </a:outerShdw>
            </a:effectLst>
          </p:spPr>
        </p:pic>
        <p:sp>
          <p:nvSpPr>
            <p:cNvPr id="490" name="Google Shape;490;p24"/>
            <p:cNvSpPr txBox="1"/>
            <p:nvPr/>
          </p:nvSpPr>
          <p:spPr>
            <a:xfrm>
              <a:off x="1668020" y="868150"/>
              <a:ext cx="3142135" cy="622301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as_tibble()</a:t>
              </a:r>
              <a:endParaRPr/>
            </a:p>
          </p:txBody>
        </p:sp>
        <p:sp>
          <p:nvSpPr>
            <p:cNvPr id="491" name="Google Shape;491;p24"/>
            <p:cNvSpPr txBox="1"/>
            <p:nvPr/>
          </p:nvSpPr>
          <p:spPr>
            <a:xfrm>
              <a:off x="1668020" y="1567397"/>
              <a:ext cx="3967908" cy="622301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pivot_longer()</a:t>
              </a:r>
              <a:endParaRPr/>
            </a:p>
          </p:txBody>
        </p:sp>
        <p:sp>
          <p:nvSpPr>
            <p:cNvPr id="492" name="Google Shape;492;p24"/>
            <p:cNvSpPr txBox="1"/>
            <p:nvPr/>
          </p:nvSpPr>
          <p:spPr>
            <a:xfrm>
              <a:off x="1668020" y="2283985"/>
              <a:ext cx="2316362" cy="622301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ggplot()</a:t>
              </a:r>
              <a:endParaRPr/>
            </a:p>
          </p:txBody>
        </p:sp>
      </p:grpSp>
      <p:grpSp>
        <p:nvGrpSpPr>
          <p:cNvPr id="493" name="Google Shape;493;p24"/>
          <p:cNvGrpSpPr/>
          <p:nvPr/>
        </p:nvGrpSpPr>
        <p:grpSpPr>
          <a:xfrm>
            <a:off x="6417887" y="1932593"/>
            <a:ext cx="7450661" cy="8986521"/>
            <a:chOff x="0" y="0"/>
            <a:chExt cx="7450659" cy="8986520"/>
          </a:xfrm>
        </p:grpSpPr>
        <p:sp>
          <p:nvSpPr>
            <p:cNvPr id="494" name="Google Shape;494;p24"/>
            <p:cNvSpPr txBox="1"/>
            <p:nvPr/>
          </p:nvSpPr>
          <p:spPr>
            <a:xfrm>
              <a:off x="3547313" y="0"/>
              <a:ext cx="3903346" cy="14411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0"/>
                <a:buFont typeface="Helvetica Neue"/>
                <a:buNone/>
              </a:pPr>
              <a:r>
                <a:rPr b="0" i="0" lang="en-US" sz="90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Filtered</a:t>
              </a:r>
              <a:endParaRPr/>
            </a:p>
          </p:txBody>
        </p:sp>
        <p:sp>
          <p:nvSpPr>
            <p:cNvPr id="495" name="Google Shape;495;p24"/>
            <p:cNvSpPr/>
            <p:nvPr/>
          </p:nvSpPr>
          <p:spPr>
            <a:xfrm>
              <a:off x="1590039" y="720089"/>
              <a:ext cx="1957071" cy="8266431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2621" y="21600"/>
                  </a:lnTo>
                  <a:lnTo>
                    <a:pt x="2621" y="0"/>
                  </a:lnTo>
                  <a:lnTo>
                    <a:pt x="21600" y="0"/>
                  </a:lnTo>
                </a:path>
              </a:pathLst>
            </a:custGeom>
            <a:noFill/>
            <a:ln cap="flat" cmpd="sng" w="50800">
              <a:solidFill>
                <a:srgbClr val="000000"/>
              </a:solidFill>
              <a:prstDash val="dashDot"/>
              <a:miter lim="400000"/>
              <a:headEnd len="sm" w="sm" type="none"/>
              <a:tailEnd len="med" w="med" type="triangl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Helvetica Neue"/>
                <a:buNone/>
              </a:pPr>
              <a:r>
                <a:t/>
              </a:r>
              <a:endPara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96" name="Google Shape;496;p24"/>
            <p:cNvSpPr txBox="1"/>
            <p:nvPr/>
          </p:nvSpPr>
          <p:spPr>
            <a:xfrm>
              <a:off x="0" y="1769088"/>
              <a:ext cx="3749158" cy="971551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Base R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rowSums()</a:t>
              </a:r>
              <a:endParaRPr/>
            </a:p>
          </p:txBody>
        </p:sp>
      </p:grpSp>
      <p:grpSp>
        <p:nvGrpSpPr>
          <p:cNvPr id="497" name="Google Shape;497;p24"/>
          <p:cNvGrpSpPr/>
          <p:nvPr/>
        </p:nvGrpSpPr>
        <p:grpSpPr>
          <a:xfrm>
            <a:off x="14004644" y="1948598"/>
            <a:ext cx="8436288" cy="8742681"/>
            <a:chOff x="0" y="0"/>
            <a:chExt cx="8436286" cy="8742680"/>
          </a:xfrm>
        </p:grpSpPr>
        <p:sp>
          <p:nvSpPr>
            <p:cNvPr id="498" name="Google Shape;498;p24"/>
            <p:cNvSpPr txBox="1"/>
            <p:nvPr/>
          </p:nvSpPr>
          <p:spPr>
            <a:xfrm>
              <a:off x="2523546" y="0"/>
              <a:ext cx="5912740" cy="14411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0"/>
                <a:buFont typeface="Helvetica Neue"/>
                <a:buNone/>
              </a:pPr>
              <a:r>
                <a:rPr b="0" i="0" lang="en-US" sz="90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Normalized</a:t>
              </a:r>
              <a:endParaRPr/>
            </a:p>
          </p:txBody>
        </p:sp>
        <p:sp>
          <p:nvSpPr>
            <p:cNvPr id="499" name="Google Shape;499;p24"/>
            <p:cNvSpPr/>
            <p:nvPr/>
          </p:nvSpPr>
          <p:spPr>
            <a:xfrm>
              <a:off x="1205230" y="720089"/>
              <a:ext cx="1318260" cy="8022591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7117" y="21600"/>
                  </a:lnTo>
                  <a:lnTo>
                    <a:pt x="7117" y="0"/>
                  </a:lnTo>
                  <a:lnTo>
                    <a:pt x="21600" y="0"/>
                  </a:lnTo>
                </a:path>
              </a:pathLst>
            </a:custGeom>
            <a:noFill/>
            <a:ln cap="flat" cmpd="sng" w="50800">
              <a:solidFill>
                <a:srgbClr val="000000"/>
              </a:solidFill>
              <a:prstDash val="dashDot"/>
              <a:miter lim="400000"/>
              <a:headEnd len="sm" w="sm" type="none"/>
              <a:tailEnd len="med" w="med" type="triangl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Helvetica Neue"/>
                <a:buNone/>
              </a:pPr>
              <a:r>
                <a:t/>
              </a:r>
              <a:endPara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00" name="Google Shape;500;p24"/>
            <p:cNvSpPr txBox="1"/>
            <p:nvPr/>
          </p:nvSpPr>
          <p:spPr>
            <a:xfrm>
              <a:off x="0" y="1753083"/>
              <a:ext cx="3749158" cy="971551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edgeR::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calcnormfactors</a:t>
              </a:r>
              <a:endParaRPr/>
            </a:p>
          </p:txBody>
        </p:sp>
      </p:grpSp>
      <p:sp>
        <p:nvSpPr>
          <p:cNvPr id="501" name="Google Shape;501;p24"/>
          <p:cNvSpPr txBox="1"/>
          <p:nvPr/>
        </p:nvSpPr>
        <p:spPr>
          <a:xfrm>
            <a:off x="3952396" y="240257"/>
            <a:ext cx="16604172" cy="136444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00"/>
              <a:buFont typeface="Arial"/>
              <a:buNone/>
            </a:pPr>
            <a:r>
              <a:rPr b="1" i="0" lang="en-US" sz="8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Visualizing the Step 2 script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pdf" id="180" name="Google Shape;18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6526" y="3745423"/>
            <a:ext cx="20754056" cy="70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"/>
          <p:cNvSpPr txBox="1"/>
          <p:nvPr/>
        </p:nvSpPr>
        <p:spPr>
          <a:xfrm>
            <a:off x="2205328" y="797859"/>
            <a:ext cx="19973343" cy="1514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Helvetica Neue"/>
              <a:buNone/>
            </a:pPr>
            <a:r>
              <a:rPr b="1" i="0" lang="en-US" sz="9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Tracking our progress in this course</a:t>
            </a:r>
            <a:endParaRPr/>
          </a:p>
        </p:txBody>
      </p:sp>
      <p:grpSp>
        <p:nvGrpSpPr>
          <p:cNvPr id="182" name="Google Shape;182;p3"/>
          <p:cNvGrpSpPr/>
          <p:nvPr/>
        </p:nvGrpSpPr>
        <p:grpSpPr>
          <a:xfrm>
            <a:off x="12874434" y="2598193"/>
            <a:ext cx="8875597" cy="2444763"/>
            <a:chOff x="0" y="0"/>
            <a:chExt cx="8875595" cy="2444761"/>
          </a:xfrm>
        </p:grpSpPr>
        <p:grpSp>
          <p:nvGrpSpPr>
            <p:cNvPr id="183" name="Google Shape;183;p3"/>
            <p:cNvGrpSpPr/>
            <p:nvPr/>
          </p:nvGrpSpPr>
          <p:grpSpPr>
            <a:xfrm>
              <a:off x="0" y="1575143"/>
              <a:ext cx="8201456" cy="869618"/>
              <a:chOff x="0" y="0"/>
              <a:chExt cx="8201455" cy="869617"/>
            </a:xfrm>
          </p:grpSpPr>
          <p:cxnSp>
            <p:nvCxnSpPr>
              <p:cNvPr id="184" name="Google Shape;184;p3"/>
              <p:cNvCxnSpPr/>
              <p:nvPr/>
            </p:nvCxnSpPr>
            <p:spPr>
              <a:xfrm>
                <a:off x="0" y="434808"/>
                <a:ext cx="8201455" cy="1"/>
              </a:xfrm>
              <a:prstGeom prst="straightConnector1">
                <a:avLst/>
              </a:prstGeom>
              <a:noFill/>
              <a:ln cap="flat" cmpd="sng" w="889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med" w="med" type="triangle"/>
              </a:ln>
            </p:spPr>
          </p:cxnSp>
          <p:sp>
            <p:nvSpPr>
              <p:cNvPr id="185" name="Google Shape;185;p3"/>
              <p:cNvSpPr txBox="1"/>
              <p:nvPr/>
            </p:nvSpPr>
            <p:spPr>
              <a:xfrm>
                <a:off x="2786537" y="0"/>
                <a:ext cx="3686424" cy="869617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71425" lIns="71425" spcFirstLastPara="1" rIns="71425" wrap="square" tIns="7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0"/>
                  <a:buFont typeface="Helvetica Neue"/>
                  <a:buNone/>
                </a:pPr>
                <a:r>
                  <a:rPr b="1" i="0" lang="en-US" sz="40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Step 1 script</a:t>
                </a:r>
                <a:endParaRPr/>
              </a:p>
            </p:txBody>
          </p:sp>
        </p:grpSp>
        <p:pic>
          <p:nvPicPr>
            <p:cNvPr descr="you-are-here-png-hd-you-are-here-icon-512.png" id="186" name="Google Shape;186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187777" y="0"/>
              <a:ext cx="1687818" cy="16878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7" name="Google Shape;187;p3"/>
          <p:cNvSpPr/>
          <p:nvPr/>
        </p:nvSpPr>
        <p:spPr>
          <a:xfrm>
            <a:off x="11348091" y="5094893"/>
            <a:ext cx="1687818" cy="114034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8" name="Google Shape;188;p3"/>
          <p:cNvSpPr txBox="1"/>
          <p:nvPr/>
        </p:nvSpPr>
        <p:spPr>
          <a:xfrm>
            <a:off x="11307064" y="5176053"/>
            <a:ext cx="1655827" cy="97802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B220C"/>
              </a:buClr>
              <a:buSzPts val="3400"/>
              <a:buFont typeface="Helvetica Neue"/>
              <a:buNone/>
            </a:pPr>
            <a:r>
              <a:rPr b="1" i="0" lang="en-US" sz="3400" u="none" cap="none" strike="noStrike">
                <a:solidFill>
                  <a:srgbClr val="EB22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Kallisto</a:t>
            </a:r>
            <a:endParaRPr/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B220C"/>
              </a:buClr>
              <a:buSzPts val="3400"/>
              <a:buFont typeface="Helvetica Neue"/>
              <a:buNone/>
            </a:pPr>
            <a:r>
              <a:rPr b="1" i="0" lang="en-US" sz="3400" u="none" cap="none" strike="noStrike">
                <a:solidFill>
                  <a:srgbClr val="EB22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quant</a:t>
            </a:r>
            <a:endParaRPr/>
          </a:p>
        </p:txBody>
      </p:sp>
      <p:sp>
        <p:nvSpPr>
          <p:cNvPr id="189" name="Google Shape;189;p3"/>
          <p:cNvSpPr txBox="1"/>
          <p:nvPr/>
        </p:nvSpPr>
        <p:spPr>
          <a:xfrm>
            <a:off x="16531849" y="5176053"/>
            <a:ext cx="2543386" cy="97802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B220C"/>
              </a:buClr>
              <a:buSzPts val="3400"/>
              <a:buFont typeface="Helvetica Neue"/>
              <a:buNone/>
            </a:pPr>
            <a:r>
              <a:rPr b="1" i="0" lang="en-US" sz="3400" u="none" cap="none" strike="noStrike">
                <a:solidFill>
                  <a:srgbClr val="EB22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EnsemblDB</a:t>
            </a:r>
            <a:endParaRPr/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B220C"/>
              </a:buClr>
              <a:buSzPts val="3400"/>
              <a:buFont typeface="Helvetica Neue"/>
              <a:buNone/>
            </a:pPr>
            <a:r>
              <a:rPr b="1" i="0" lang="en-US" sz="3400" u="none" cap="none" strike="noStrike">
                <a:solidFill>
                  <a:srgbClr val="EB22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tximport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pdf" id="194" name="Google Shape;19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6526" y="3740260"/>
            <a:ext cx="20754339" cy="86519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" name="Google Shape;195;p4"/>
          <p:cNvGrpSpPr/>
          <p:nvPr/>
        </p:nvGrpSpPr>
        <p:grpSpPr>
          <a:xfrm>
            <a:off x="21790263" y="5596194"/>
            <a:ext cx="1961562" cy="6378014"/>
            <a:chOff x="0" y="0"/>
            <a:chExt cx="1961561" cy="6378012"/>
          </a:xfrm>
        </p:grpSpPr>
        <p:cxnSp>
          <p:nvCxnSpPr>
            <p:cNvPr id="196" name="Google Shape;196;p4"/>
            <p:cNvCxnSpPr/>
            <p:nvPr/>
          </p:nvCxnSpPr>
          <p:spPr>
            <a:xfrm flipH="1" rot="10800000">
              <a:off x="980779" y="0"/>
              <a:ext cx="1" cy="6378012"/>
            </a:xfrm>
            <a:prstGeom prst="straightConnector1">
              <a:avLst/>
            </a:prstGeom>
            <a:noFill/>
            <a:ln cap="flat" cmpd="sng" w="88900">
              <a:solidFill>
                <a:srgbClr val="000000"/>
              </a:solidFill>
              <a:prstDash val="solid"/>
              <a:miter lim="400000"/>
              <a:headEnd len="med" w="med" type="triangle"/>
              <a:tailEnd len="sm" w="sm" type="none"/>
            </a:ln>
          </p:spPr>
        </p:cxnSp>
        <p:sp>
          <p:nvSpPr>
            <p:cNvPr id="197" name="Google Shape;197;p4"/>
            <p:cNvSpPr txBox="1"/>
            <p:nvPr/>
          </p:nvSpPr>
          <p:spPr>
            <a:xfrm>
              <a:off x="0" y="1734459"/>
              <a:ext cx="1961561" cy="165199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Helvetica Neue"/>
                <a:buNone/>
              </a:pPr>
              <a:r>
                <a:rPr b="1" i="0" lang="en-US" sz="40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Step 2 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Helvetica Neue"/>
                <a:buNone/>
              </a:pPr>
              <a:r>
                <a:rPr b="1" i="0" lang="en-US" sz="40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script</a:t>
              </a:r>
              <a:endParaRPr/>
            </a:p>
          </p:txBody>
        </p:sp>
      </p:grpSp>
      <p:pic>
        <p:nvPicPr>
          <p:cNvPr descr="pasted-image.pdf" id="198" name="Google Shape;19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74583" y="8836844"/>
            <a:ext cx="6589357" cy="3107007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"/>
          <p:cNvSpPr/>
          <p:nvPr/>
        </p:nvSpPr>
        <p:spPr>
          <a:xfrm>
            <a:off x="9655492" y="6460683"/>
            <a:ext cx="724899" cy="1140343"/>
          </a:xfrm>
          <a:custGeom>
            <a:rect b="b" l="l" r="r" t="t"/>
            <a:pathLst>
              <a:path extrusionOk="0" h="21600" w="21155">
                <a:moveTo>
                  <a:pt x="12595" y="0"/>
                </a:moveTo>
                <a:cubicBezTo>
                  <a:pt x="11888" y="0"/>
                  <a:pt x="11182" y="175"/>
                  <a:pt x="10642" y="525"/>
                </a:cubicBezTo>
                <a:cubicBezTo>
                  <a:pt x="9564" y="1225"/>
                  <a:pt x="9564" y="2359"/>
                  <a:pt x="10642" y="3059"/>
                </a:cubicBezTo>
                <a:cubicBezTo>
                  <a:pt x="11721" y="3759"/>
                  <a:pt x="13469" y="3759"/>
                  <a:pt x="14547" y="3059"/>
                </a:cubicBezTo>
                <a:cubicBezTo>
                  <a:pt x="15626" y="2359"/>
                  <a:pt x="15626" y="1225"/>
                  <a:pt x="14547" y="525"/>
                </a:cubicBezTo>
                <a:cubicBezTo>
                  <a:pt x="14008" y="175"/>
                  <a:pt x="13302" y="0"/>
                  <a:pt x="12595" y="0"/>
                </a:cubicBezTo>
                <a:close/>
                <a:moveTo>
                  <a:pt x="10897" y="3858"/>
                </a:moveTo>
                <a:cubicBezTo>
                  <a:pt x="10134" y="3888"/>
                  <a:pt x="9610" y="4121"/>
                  <a:pt x="9610" y="4121"/>
                </a:cubicBezTo>
                <a:lnTo>
                  <a:pt x="5783" y="5439"/>
                </a:lnTo>
                <a:lnTo>
                  <a:pt x="2926" y="6234"/>
                </a:lnTo>
                <a:cubicBezTo>
                  <a:pt x="2538" y="6341"/>
                  <a:pt x="2256" y="6567"/>
                  <a:pt x="2177" y="6836"/>
                </a:cubicBezTo>
                <a:lnTo>
                  <a:pt x="1184" y="10206"/>
                </a:lnTo>
                <a:cubicBezTo>
                  <a:pt x="1052" y="10653"/>
                  <a:pt x="1504" y="11086"/>
                  <a:pt x="2192" y="11171"/>
                </a:cubicBezTo>
                <a:cubicBezTo>
                  <a:pt x="2881" y="11256"/>
                  <a:pt x="3545" y="10964"/>
                  <a:pt x="3677" y="10516"/>
                </a:cubicBezTo>
                <a:lnTo>
                  <a:pt x="4545" y="7575"/>
                </a:lnTo>
                <a:lnTo>
                  <a:pt x="7179" y="6843"/>
                </a:lnTo>
                <a:lnTo>
                  <a:pt x="5674" y="11097"/>
                </a:lnTo>
                <a:cubicBezTo>
                  <a:pt x="5594" y="11209"/>
                  <a:pt x="5538" y="11331"/>
                  <a:pt x="5513" y="11460"/>
                </a:cubicBezTo>
                <a:lnTo>
                  <a:pt x="4779" y="15196"/>
                </a:lnTo>
                <a:lnTo>
                  <a:pt x="305" y="19693"/>
                </a:lnTo>
                <a:cubicBezTo>
                  <a:pt x="-266" y="20267"/>
                  <a:pt x="-12" y="21032"/>
                  <a:pt x="872" y="21403"/>
                </a:cubicBezTo>
                <a:cubicBezTo>
                  <a:pt x="1191" y="21536"/>
                  <a:pt x="1547" y="21600"/>
                  <a:pt x="1901" y="21600"/>
                </a:cubicBezTo>
                <a:cubicBezTo>
                  <a:pt x="2526" y="21600"/>
                  <a:pt x="3141" y="21401"/>
                  <a:pt x="3505" y="21035"/>
                </a:cubicBezTo>
                <a:lnTo>
                  <a:pt x="8214" y="16301"/>
                </a:lnTo>
                <a:cubicBezTo>
                  <a:pt x="8368" y="16146"/>
                  <a:pt x="8466" y="15970"/>
                  <a:pt x="8502" y="15787"/>
                </a:cubicBezTo>
                <a:lnTo>
                  <a:pt x="9108" y="12709"/>
                </a:lnTo>
                <a:lnTo>
                  <a:pt x="14079" y="16306"/>
                </a:lnTo>
                <a:lnTo>
                  <a:pt x="15307" y="20589"/>
                </a:lnTo>
                <a:cubicBezTo>
                  <a:pt x="15477" y="21184"/>
                  <a:pt x="16276" y="21600"/>
                  <a:pt x="17176" y="21600"/>
                </a:cubicBezTo>
                <a:cubicBezTo>
                  <a:pt x="17292" y="21600"/>
                  <a:pt x="17409" y="21592"/>
                  <a:pt x="17527" y="21578"/>
                </a:cubicBezTo>
                <a:cubicBezTo>
                  <a:pt x="18561" y="21453"/>
                  <a:pt x="19243" y="20808"/>
                  <a:pt x="19051" y="20137"/>
                </a:cubicBezTo>
                <a:lnTo>
                  <a:pt x="17727" y="15513"/>
                </a:lnTo>
                <a:cubicBezTo>
                  <a:pt x="17663" y="15290"/>
                  <a:pt x="17506" y="15081"/>
                  <a:pt x="17272" y="14912"/>
                </a:cubicBezTo>
                <a:lnTo>
                  <a:pt x="12070" y="11149"/>
                </a:lnTo>
                <a:lnTo>
                  <a:pt x="13099" y="8066"/>
                </a:lnTo>
                <a:lnTo>
                  <a:pt x="14261" y="9345"/>
                </a:lnTo>
                <a:cubicBezTo>
                  <a:pt x="14388" y="9485"/>
                  <a:pt x="14576" y="9597"/>
                  <a:pt x="14800" y="9668"/>
                </a:cubicBezTo>
                <a:lnTo>
                  <a:pt x="19329" y="11102"/>
                </a:lnTo>
                <a:cubicBezTo>
                  <a:pt x="19508" y="11159"/>
                  <a:pt x="19698" y="11185"/>
                  <a:pt x="19885" y="11185"/>
                </a:cubicBezTo>
                <a:cubicBezTo>
                  <a:pt x="20356" y="11185"/>
                  <a:pt x="20806" y="11015"/>
                  <a:pt x="21027" y="10722"/>
                </a:cubicBezTo>
                <a:cubicBezTo>
                  <a:pt x="21334" y="10313"/>
                  <a:pt x="21072" y="9820"/>
                  <a:pt x="20442" y="9620"/>
                </a:cubicBezTo>
                <a:lnTo>
                  <a:pt x="16256" y="8294"/>
                </a:lnTo>
                <a:lnTo>
                  <a:pt x="14441" y="6296"/>
                </a:lnTo>
                <a:lnTo>
                  <a:pt x="13294" y="4732"/>
                </a:lnTo>
                <a:cubicBezTo>
                  <a:pt x="12990" y="4278"/>
                  <a:pt x="12391" y="4063"/>
                  <a:pt x="12007" y="3967"/>
                </a:cubicBezTo>
                <a:cubicBezTo>
                  <a:pt x="11975" y="3959"/>
                  <a:pt x="11942" y="3950"/>
                  <a:pt x="11908" y="3944"/>
                </a:cubicBezTo>
                <a:cubicBezTo>
                  <a:pt x="11757" y="3910"/>
                  <a:pt x="11656" y="3898"/>
                  <a:pt x="11656" y="3898"/>
                </a:cubicBezTo>
                <a:cubicBezTo>
                  <a:pt x="11512" y="3876"/>
                  <a:pt x="11372" y="3864"/>
                  <a:pt x="11238" y="3858"/>
                </a:cubicBezTo>
                <a:cubicBezTo>
                  <a:pt x="11120" y="3852"/>
                  <a:pt x="11006" y="3853"/>
                  <a:pt x="10897" y="3858"/>
                </a:cubicBezTo>
                <a:close/>
              </a:path>
            </a:pathLst>
          </a:custGeom>
          <a:solidFill>
            <a:srgbClr val="EB220C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0" name="Google Shape;200;p4"/>
          <p:cNvSpPr/>
          <p:nvPr/>
        </p:nvSpPr>
        <p:spPr>
          <a:xfrm>
            <a:off x="13091921" y="4971196"/>
            <a:ext cx="724900" cy="1140343"/>
          </a:xfrm>
          <a:custGeom>
            <a:rect b="b" l="l" r="r" t="t"/>
            <a:pathLst>
              <a:path extrusionOk="0" h="21600" w="21155">
                <a:moveTo>
                  <a:pt x="12595" y="0"/>
                </a:moveTo>
                <a:cubicBezTo>
                  <a:pt x="11888" y="0"/>
                  <a:pt x="11182" y="175"/>
                  <a:pt x="10642" y="525"/>
                </a:cubicBezTo>
                <a:cubicBezTo>
                  <a:pt x="9564" y="1225"/>
                  <a:pt x="9564" y="2359"/>
                  <a:pt x="10642" y="3059"/>
                </a:cubicBezTo>
                <a:cubicBezTo>
                  <a:pt x="11721" y="3759"/>
                  <a:pt x="13469" y="3759"/>
                  <a:pt x="14547" y="3059"/>
                </a:cubicBezTo>
                <a:cubicBezTo>
                  <a:pt x="15626" y="2359"/>
                  <a:pt x="15626" y="1225"/>
                  <a:pt x="14547" y="525"/>
                </a:cubicBezTo>
                <a:cubicBezTo>
                  <a:pt x="14008" y="175"/>
                  <a:pt x="13302" y="0"/>
                  <a:pt x="12595" y="0"/>
                </a:cubicBezTo>
                <a:close/>
                <a:moveTo>
                  <a:pt x="10897" y="3858"/>
                </a:moveTo>
                <a:cubicBezTo>
                  <a:pt x="10134" y="3888"/>
                  <a:pt x="9610" y="4121"/>
                  <a:pt x="9610" y="4121"/>
                </a:cubicBezTo>
                <a:lnTo>
                  <a:pt x="5783" y="5439"/>
                </a:lnTo>
                <a:lnTo>
                  <a:pt x="2926" y="6234"/>
                </a:lnTo>
                <a:cubicBezTo>
                  <a:pt x="2538" y="6341"/>
                  <a:pt x="2256" y="6567"/>
                  <a:pt x="2177" y="6836"/>
                </a:cubicBezTo>
                <a:lnTo>
                  <a:pt x="1184" y="10206"/>
                </a:lnTo>
                <a:cubicBezTo>
                  <a:pt x="1052" y="10653"/>
                  <a:pt x="1504" y="11086"/>
                  <a:pt x="2192" y="11171"/>
                </a:cubicBezTo>
                <a:cubicBezTo>
                  <a:pt x="2881" y="11256"/>
                  <a:pt x="3545" y="10964"/>
                  <a:pt x="3677" y="10516"/>
                </a:cubicBezTo>
                <a:lnTo>
                  <a:pt x="4545" y="7575"/>
                </a:lnTo>
                <a:lnTo>
                  <a:pt x="7179" y="6843"/>
                </a:lnTo>
                <a:lnTo>
                  <a:pt x="5674" y="11097"/>
                </a:lnTo>
                <a:cubicBezTo>
                  <a:pt x="5594" y="11209"/>
                  <a:pt x="5538" y="11331"/>
                  <a:pt x="5513" y="11460"/>
                </a:cubicBezTo>
                <a:lnTo>
                  <a:pt x="4779" y="15196"/>
                </a:lnTo>
                <a:lnTo>
                  <a:pt x="305" y="19693"/>
                </a:lnTo>
                <a:cubicBezTo>
                  <a:pt x="-266" y="20267"/>
                  <a:pt x="-12" y="21032"/>
                  <a:pt x="872" y="21403"/>
                </a:cubicBezTo>
                <a:cubicBezTo>
                  <a:pt x="1191" y="21536"/>
                  <a:pt x="1547" y="21600"/>
                  <a:pt x="1901" y="21600"/>
                </a:cubicBezTo>
                <a:cubicBezTo>
                  <a:pt x="2526" y="21600"/>
                  <a:pt x="3141" y="21401"/>
                  <a:pt x="3505" y="21035"/>
                </a:cubicBezTo>
                <a:lnTo>
                  <a:pt x="8214" y="16301"/>
                </a:lnTo>
                <a:cubicBezTo>
                  <a:pt x="8368" y="16146"/>
                  <a:pt x="8466" y="15970"/>
                  <a:pt x="8502" y="15787"/>
                </a:cubicBezTo>
                <a:lnTo>
                  <a:pt x="9108" y="12709"/>
                </a:lnTo>
                <a:lnTo>
                  <a:pt x="14079" y="16306"/>
                </a:lnTo>
                <a:lnTo>
                  <a:pt x="15307" y="20589"/>
                </a:lnTo>
                <a:cubicBezTo>
                  <a:pt x="15477" y="21184"/>
                  <a:pt x="16276" y="21600"/>
                  <a:pt x="17176" y="21600"/>
                </a:cubicBezTo>
                <a:cubicBezTo>
                  <a:pt x="17292" y="21600"/>
                  <a:pt x="17409" y="21592"/>
                  <a:pt x="17527" y="21578"/>
                </a:cubicBezTo>
                <a:cubicBezTo>
                  <a:pt x="18561" y="21453"/>
                  <a:pt x="19243" y="20808"/>
                  <a:pt x="19051" y="20137"/>
                </a:cubicBezTo>
                <a:lnTo>
                  <a:pt x="17727" y="15513"/>
                </a:lnTo>
                <a:cubicBezTo>
                  <a:pt x="17663" y="15290"/>
                  <a:pt x="17506" y="15081"/>
                  <a:pt x="17272" y="14912"/>
                </a:cubicBezTo>
                <a:lnTo>
                  <a:pt x="12070" y="11149"/>
                </a:lnTo>
                <a:lnTo>
                  <a:pt x="13099" y="8066"/>
                </a:lnTo>
                <a:lnTo>
                  <a:pt x="14261" y="9345"/>
                </a:lnTo>
                <a:cubicBezTo>
                  <a:pt x="14388" y="9485"/>
                  <a:pt x="14576" y="9597"/>
                  <a:pt x="14800" y="9668"/>
                </a:cubicBezTo>
                <a:lnTo>
                  <a:pt x="19329" y="11102"/>
                </a:lnTo>
                <a:cubicBezTo>
                  <a:pt x="19508" y="11159"/>
                  <a:pt x="19698" y="11185"/>
                  <a:pt x="19885" y="11185"/>
                </a:cubicBezTo>
                <a:cubicBezTo>
                  <a:pt x="20356" y="11185"/>
                  <a:pt x="20806" y="11015"/>
                  <a:pt x="21027" y="10722"/>
                </a:cubicBezTo>
                <a:cubicBezTo>
                  <a:pt x="21334" y="10313"/>
                  <a:pt x="21072" y="9820"/>
                  <a:pt x="20442" y="9620"/>
                </a:cubicBezTo>
                <a:lnTo>
                  <a:pt x="16256" y="8294"/>
                </a:lnTo>
                <a:lnTo>
                  <a:pt x="14441" y="6296"/>
                </a:lnTo>
                <a:lnTo>
                  <a:pt x="13294" y="4732"/>
                </a:lnTo>
                <a:cubicBezTo>
                  <a:pt x="12990" y="4278"/>
                  <a:pt x="12391" y="4063"/>
                  <a:pt x="12007" y="3967"/>
                </a:cubicBezTo>
                <a:cubicBezTo>
                  <a:pt x="11975" y="3959"/>
                  <a:pt x="11942" y="3950"/>
                  <a:pt x="11908" y="3944"/>
                </a:cubicBezTo>
                <a:cubicBezTo>
                  <a:pt x="11757" y="3910"/>
                  <a:pt x="11656" y="3898"/>
                  <a:pt x="11656" y="3898"/>
                </a:cubicBezTo>
                <a:cubicBezTo>
                  <a:pt x="11512" y="3876"/>
                  <a:pt x="11372" y="3864"/>
                  <a:pt x="11238" y="3858"/>
                </a:cubicBezTo>
                <a:cubicBezTo>
                  <a:pt x="11120" y="3852"/>
                  <a:pt x="11006" y="3853"/>
                  <a:pt x="10897" y="3858"/>
                </a:cubicBezTo>
                <a:close/>
              </a:path>
            </a:pathLst>
          </a:custGeom>
          <a:solidFill>
            <a:srgbClr val="EB220C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01" name="Google Shape;201;p4"/>
          <p:cNvCxnSpPr/>
          <p:nvPr/>
        </p:nvCxnSpPr>
        <p:spPr>
          <a:xfrm>
            <a:off x="12874435" y="4608145"/>
            <a:ext cx="8201455" cy="1"/>
          </a:xfrm>
          <a:prstGeom prst="straightConnector1">
            <a:avLst/>
          </a:prstGeom>
          <a:noFill/>
          <a:ln cap="flat" cmpd="sng" w="889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02" name="Google Shape;202;p4"/>
          <p:cNvSpPr txBox="1"/>
          <p:nvPr/>
        </p:nvSpPr>
        <p:spPr>
          <a:xfrm>
            <a:off x="15660972" y="4173337"/>
            <a:ext cx="3686424" cy="869617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Step 1 script</a:t>
            </a:r>
            <a:endParaRPr/>
          </a:p>
        </p:txBody>
      </p:sp>
      <p:pic>
        <p:nvPicPr>
          <p:cNvPr descr="you-are-here-png-hd-you-are-here-icon-512.png" id="203" name="Google Shape;20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062212" y="2598193"/>
            <a:ext cx="1687818" cy="1687818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4"/>
          <p:cNvSpPr txBox="1"/>
          <p:nvPr/>
        </p:nvSpPr>
        <p:spPr>
          <a:xfrm>
            <a:off x="2205328" y="797859"/>
            <a:ext cx="19973343" cy="1514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Helvetica Neue"/>
              <a:buNone/>
            </a:pPr>
            <a:r>
              <a:rPr b="1" i="0" lang="en-US" sz="9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Tracking our progress in this course</a:t>
            </a:r>
            <a:endParaRPr/>
          </a:p>
        </p:txBody>
      </p:sp>
      <p:sp>
        <p:nvSpPr>
          <p:cNvPr id="205" name="Google Shape;205;p4"/>
          <p:cNvSpPr/>
          <p:nvPr/>
        </p:nvSpPr>
        <p:spPr>
          <a:xfrm>
            <a:off x="11348091" y="5094893"/>
            <a:ext cx="1687818" cy="114034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6" name="Google Shape;206;p4"/>
          <p:cNvSpPr txBox="1"/>
          <p:nvPr/>
        </p:nvSpPr>
        <p:spPr>
          <a:xfrm>
            <a:off x="11307064" y="5176053"/>
            <a:ext cx="1655827" cy="978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B220C"/>
              </a:buClr>
              <a:buSzPts val="3400"/>
              <a:buFont typeface="Helvetica Neue"/>
              <a:buNone/>
            </a:pPr>
            <a:r>
              <a:rPr b="1" i="0" lang="en-US" sz="3400" u="none" cap="none" strike="noStrike">
                <a:solidFill>
                  <a:srgbClr val="EB22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Kallisto</a:t>
            </a:r>
            <a:endParaRPr/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B220C"/>
              </a:buClr>
              <a:buSzPts val="3400"/>
              <a:buFont typeface="Helvetica Neue"/>
              <a:buNone/>
            </a:pPr>
            <a:r>
              <a:rPr b="1" i="0" lang="en-US" sz="3400" u="none" cap="none" strike="noStrike">
                <a:solidFill>
                  <a:srgbClr val="EB22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quant</a:t>
            </a:r>
            <a:endParaRPr/>
          </a:p>
        </p:txBody>
      </p:sp>
      <p:sp>
        <p:nvSpPr>
          <p:cNvPr id="207" name="Google Shape;207;p4"/>
          <p:cNvSpPr txBox="1"/>
          <p:nvPr/>
        </p:nvSpPr>
        <p:spPr>
          <a:xfrm>
            <a:off x="16531849" y="5176053"/>
            <a:ext cx="2543386" cy="97802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B220C"/>
              </a:buClr>
              <a:buSzPts val="3400"/>
              <a:buFont typeface="Helvetica Neue"/>
              <a:buNone/>
            </a:pPr>
            <a:r>
              <a:rPr b="1" i="0" lang="en-US" sz="3400" u="none" cap="none" strike="noStrike">
                <a:solidFill>
                  <a:srgbClr val="EB22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EnsemblDB</a:t>
            </a:r>
            <a:endParaRPr/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B220C"/>
              </a:buClr>
              <a:buSzPts val="3400"/>
              <a:buFont typeface="Helvetica Neue"/>
              <a:buNone/>
            </a:pPr>
            <a:r>
              <a:rPr b="1" i="0" lang="en-US" sz="3400" u="none" cap="none" strike="noStrike">
                <a:solidFill>
                  <a:srgbClr val="EB22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tximport</a:t>
            </a:r>
            <a:endParaRPr/>
          </a:p>
        </p:txBody>
      </p:sp>
      <p:sp>
        <p:nvSpPr>
          <p:cNvPr id="208" name="Google Shape;208;p4"/>
          <p:cNvSpPr txBox="1"/>
          <p:nvPr/>
        </p:nvSpPr>
        <p:spPr>
          <a:xfrm>
            <a:off x="19634429" y="7088079"/>
            <a:ext cx="2543386" cy="60977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B220C"/>
              </a:buClr>
              <a:buSzPts val="3400"/>
              <a:buFont typeface="Helvetica Neue"/>
              <a:buNone/>
            </a:pPr>
            <a:r>
              <a:rPr b="1" i="0" lang="en-US" sz="3400" u="none" cap="none" strike="noStrike">
                <a:solidFill>
                  <a:srgbClr val="EB22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Base R</a:t>
            </a:r>
            <a:endParaRPr/>
          </a:p>
        </p:txBody>
      </p:sp>
      <p:sp>
        <p:nvSpPr>
          <p:cNvPr id="209" name="Google Shape;209;p4"/>
          <p:cNvSpPr txBox="1"/>
          <p:nvPr/>
        </p:nvSpPr>
        <p:spPr>
          <a:xfrm>
            <a:off x="19634429" y="10196222"/>
            <a:ext cx="2543386" cy="60977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B220C"/>
              </a:buClr>
              <a:buSzPts val="3400"/>
              <a:buFont typeface="Helvetica Neue"/>
              <a:buNone/>
            </a:pPr>
            <a:r>
              <a:rPr b="1" i="0" lang="en-US" sz="3400" u="none" cap="none" strike="noStrike">
                <a:solidFill>
                  <a:srgbClr val="EB22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edgeR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"/>
          <p:cNvSpPr txBox="1"/>
          <p:nvPr/>
        </p:nvSpPr>
        <p:spPr>
          <a:xfrm>
            <a:off x="7130850" y="6380850"/>
            <a:ext cx="10122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Helvetica Neue"/>
                <a:ea typeface="Helvetica Neue"/>
                <a:cs typeface="Helvetica Neue"/>
                <a:sym typeface="Helvetica Neue"/>
              </a:rPr>
              <a:t>Point at code</a:t>
            </a:r>
            <a:endParaRPr sz="6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6"/>
          <p:cNvSpPr/>
          <p:nvPr/>
        </p:nvSpPr>
        <p:spPr>
          <a:xfrm>
            <a:off x="13750348" y="3929438"/>
            <a:ext cx="7906593" cy="7047138"/>
          </a:xfrm>
          <a:prstGeom prst="roundRect">
            <a:avLst>
              <a:gd fmla="val 14703" name="adj"/>
            </a:avLst>
          </a:prstGeom>
          <a:solidFill>
            <a:srgbClr val="FFFFFF"/>
          </a:solidFill>
          <a:ln>
            <a:noFill/>
          </a:ln>
          <a:effectLst>
            <a:outerShdw blurRad="673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0" name="Google Shape;220;p6"/>
          <p:cNvSpPr/>
          <p:nvPr/>
        </p:nvSpPr>
        <p:spPr>
          <a:xfrm>
            <a:off x="2727058" y="3929438"/>
            <a:ext cx="7906594" cy="7047138"/>
          </a:xfrm>
          <a:prstGeom prst="roundRect">
            <a:avLst>
              <a:gd fmla="val 14703" name="adj"/>
            </a:avLst>
          </a:prstGeom>
          <a:solidFill>
            <a:srgbClr val="FFFFFF"/>
          </a:solidFill>
          <a:ln>
            <a:noFill/>
          </a:ln>
          <a:effectLst>
            <a:outerShdw blurRad="673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1" name="Google Shape;221;p6"/>
          <p:cNvSpPr txBox="1"/>
          <p:nvPr/>
        </p:nvSpPr>
        <p:spPr>
          <a:xfrm>
            <a:off x="4460354" y="797859"/>
            <a:ext cx="15463292" cy="1514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Helvetica Neue"/>
              <a:buNone/>
            </a:pPr>
            <a:r>
              <a:rPr b="1" i="0" lang="en-US" sz="9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is a challenging lecture</a:t>
            </a:r>
            <a:endParaRPr/>
          </a:p>
        </p:txBody>
      </p:sp>
      <p:sp>
        <p:nvSpPr>
          <p:cNvPr id="222" name="Google Shape;222;p6"/>
          <p:cNvSpPr txBox="1"/>
          <p:nvPr/>
        </p:nvSpPr>
        <p:spPr>
          <a:xfrm>
            <a:off x="14364204" y="4038408"/>
            <a:ext cx="6678900" cy="27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"/>
              <a:buNone/>
            </a:pPr>
            <a:r>
              <a:rPr b="1" i="0" lang="en-US" sz="8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science</a:t>
            </a:r>
            <a:endParaRPr/>
          </a:p>
        </p:txBody>
      </p:sp>
      <p:sp>
        <p:nvSpPr>
          <p:cNvPr id="223" name="Google Shape;223;p6"/>
          <p:cNvSpPr txBox="1"/>
          <p:nvPr/>
        </p:nvSpPr>
        <p:spPr>
          <a:xfrm>
            <a:off x="4527825" y="4548527"/>
            <a:ext cx="4305000" cy="14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"/>
              <a:buNone/>
            </a:pPr>
            <a:r>
              <a:rPr b="1" i="0" lang="en-US" sz="8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RNAseq</a:t>
            </a:r>
            <a:endParaRPr/>
          </a:p>
        </p:txBody>
      </p:sp>
      <p:sp>
        <p:nvSpPr>
          <p:cNvPr id="224" name="Google Shape;224;p6"/>
          <p:cNvSpPr txBox="1"/>
          <p:nvPr/>
        </p:nvSpPr>
        <p:spPr>
          <a:xfrm>
            <a:off x="15186824" y="8047242"/>
            <a:ext cx="22029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Plotting</a:t>
            </a:r>
            <a:endParaRPr/>
          </a:p>
        </p:txBody>
      </p:sp>
      <p:sp>
        <p:nvSpPr>
          <p:cNvPr id="225" name="Google Shape;225;p6"/>
          <p:cNvSpPr txBox="1"/>
          <p:nvPr/>
        </p:nvSpPr>
        <p:spPr>
          <a:xfrm>
            <a:off x="15208724" y="7024134"/>
            <a:ext cx="26436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Tidy data</a:t>
            </a:r>
            <a:endParaRPr/>
          </a:p>
        </p:txBody>
      </p:sp>
      <p:sp>
        <p:nvSpPr>
          <p:cNvPr id="226" name="Google Shape;226;p6"/>
          <p:cNvSpPr txBox="1"/>
          <p:nvPr/>
        </p:nvSpPr>
        <p:spPr>
          <a:xfrm>
            <a:off x="4415415" y="7574879"/>
            <a:ext cx="38616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Normalization</a:t>
            </a:r>
            <a:endParaRPr/>
          </a:p>
        </p:txBody>
      </p:sp>
      <p:sp>
        <p:nvSpPr>
          <p:cNvPr id="227" name="Google Shape;227;p6"/>
          <p:cNvSpPr txBox="1"/>
          <p:nvPr/>
        </p:nvSpPr>
        <p:spPr>
          <a:xfrm>
            <a:off x="4398074" y="6522703"/>
            <a:ext cx="22815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Filtering</a:t>
            </a:r>
            <a:endParaRPr/>
          </a:p>
        </p:txBody>
      </p:sp>
      <p:sp>
        <p:nvSpPr>
          <p:cNvPr id="228" name="Google Shape;228;p6"/>
          <p:cNvSpPr txBox="1"/>
          <p:nvPr/>
        </p:nvSpPr>
        <p:spPr>
          <a:xfrm>
            <a:off x="15186824" y="9070351"/>
            <a:ext cx="44277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Subsetting data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7"/>
          <p:cNvSpPr txBox="1"/>
          <p:nvPr/>
        </p:nvSpPr>
        <p:spPr>
          <a:xfrm>
            <a:off x="6048722" y="5668962"/>
            <a:ext cx="12286556" cy="23780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Helvetica Neue"/>
              <a:buNone/>
            </a:pPr>
            <a:r>
              <a:rPr b="1" i="0" lang="en-US" sz="9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Open the Step 1 script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Helvetica Neue"/>
              <a:buNone/>
            </a:pPr>
            <a:r>
              <a:rPr b="0" i="1" lang="en-US" sz="5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review ‘the essentials’ chunk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named (1).png" id="238" name="Google Shape;23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6500" y="2840616"/>
            <a:ext cx="19971000" cy="9595442"/>
          </a:xfrm>
          <a:prstGeom prst="rect">
            <a:avLst/>
          </a:prstGeom>
          <a:noFill/>
          <a:ln>
            <a:noFill/>
          </a:ln>
          <a:effectLst>
            <a:outerShdw blurRad="279400" rotWithShape="0" dir="5400000" dist="25400">
              <a:srgbClr val="000000">
                <a:alpha val="49803"/>
              </a:srgbClr>
            </a:outerShdw>
          </a:effectLst>
        </p:spPr>
      </p:pic>
      <p:sp>
        <p:nvSpPr>
          <p:cNvPr id="239" name="Google Shape;239;p8"/>
          <p:cNvSpPr/>
          <p:nvPr/>
        </p:nvSpPr>
        <p:spPr>
          <a:xfrm>
            <a:off x="4002013" y="3951208"/>
            <a:ext cx="1753986" cy="6861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0" name="Google Shape;240;p8"/>
          <p:cNvSpPr/>
          <p:nvPr/>
        </p:nvSpPr>
        <p:spPr>
          <a:xfrm>
            <a:off x="10059576" y="3124462"/>
            <a:ext cx="1753986" cy="6861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1" name="Google Shape;241;p8"/>
          <p:cNvSpPr/>
          <p:nvPr/>
        </p:nvSpPr>
        <p:spPr>
          <a:xfrm>
            <a:off x="17955266" y="3124462"/>
            <a:ext cx="1753987" cy="6861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2" name="Google Shape;242;p8"/>
          <p:cNvSpPr/>
          <p:nvPr/>
        </p:nvSpPr>
        <p:spPr>
          <a:xfrm>
            <a:off x="3117132" y="7760077"/>
            <a:ext cx="2798771" cy="11379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3" name="Google Shape;243;p8"/>
          <p:cNvSpPr/>
          <p:nvPr/>
        </p:nvSpPr>
        <p:spPr>
          <a:xfrm>
            <a:off x="8359676" y="10089363"/>
            <a:ext cx="2798771" cy="11379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4" name="Google Shape;244;p8"/>
          <p:cNvSpPr/>
          <p:nvPr/>
        </p:nvSpPr>
        <p:spPr>
          <a:xfrm>
            <a:off x="8954878" y="7760077"/>
            <a:ext cx="2798772" cy="11379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5" name="Google Shape;245;p8"/>
          <p:cNvSpPr/>
          <p:nvPr/>
        </p:nvSpPr>
        <p:spPr>
          <a:xfrm>
            <a:off x="13681533" y="5008500"/>
            <a:ext cx="1753987" cy="11379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6" name="Google Shape;246;p8"/>
          <p:cNvSpPr txBox="1"/>
          <p:nvPr/>
        </p:nvSpPr>
        <p:spPr>
          <a:xfrm>
            <a:off x="3829636" y="3890077"/>
            <a:ext cx="1852880" cy="80843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Vector</a:t>
            </a:r>
            <a:endParaRPr/>
          </a:p>
        </p:txBody>
      </p:sp>
      <p:sp>
        <p:nvSpPr>
          <p:cNvPr id="247" name="Google Shape;247;p8"/>
          <p:cNvSpPr txBox="1"/>
          <p:nvPr/>
        </p:nvSpPr>
        <p:spPr>
          <a:xfrm>
            <a:off x="10010129" y="3236740"/>
            <a:ext cx="1818742" cy="80843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Matrix</a:t>
            </a:r>
            <a:endParaRPr/>
          </a:p>
        </p:txBody>
      </p:sp>
      <p:sp>
        <p:nvSpPr>
          <p:cNvPr id="248" name="Google Shape;248;p8"/>
          <p:cNvSpPr txBox="1"/>
          <p:nvPr/>
        </p:nvSpPr>
        <p:spPr>
          <a:xfrm>
            <a:off x="17489640" y="3063331"/>
            <a:ext cx="1547471" cy="80843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Array</a:t>
            </a:r>
            <a:endParaRPr/>
          </a:p>
        </p:txBody>
      </p:sp>
      <p:sp>
        <p:nvSpPr>
          <p:cNvPr id="249" name="Google Shape;249;p8"/>
          <p:cNvSpPr txBox="1"/>
          <p:nvPr/>
        </p:nvSpPr>
        <p:spPr>
          <a:xfrm>
            <a:off x="3281911" y="8097785"/>
            <a:ext cx="2948331" cy="80843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Dataframe</a:t>
            </a:r>
            <a:endParaRPr/>
          </a:p>
        </p:txBody>
      </p:sp>
      <p:sp>
        <p:nvSpPr>
          <p:cNvPr id="250" name="Google Shape;250;p8"/>
          <p:cNvSpPr txBox="1"/>
          <p:nvPr/>
        </p:nvSpPr>
        <p:spPr>
          <a:xfrm>
            <a:off x="10102470" y="10010891"/>
            <a:ext cx="1085394" cy="80843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List</a:t>
            </a:r>
            <a:endParaRPr/>
          </a:p>
        </p:txBody>
      </p:sp>
      <p:sp>
        <p:nvSpPr>
          <p:cNvPr id="251" name="Google Shape;251;p8"/>
          <p:cNvSpPr txBox="1"/>
          <p:nvPr/>
        </p:nvSpPr>
        <p:spPr>
          <a:xfrm>
            <a:off x="7985627" y="676473"/>
            <a:ext cx="8412746" cy="1514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Helvetica Neue"/>
              <a:buNone/>
            </a:pPr>
            <a:r>
              <a:rPr b="1" i="0" lang="en-US" sz="9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types in R</a:t>
            </a:r>
            <a:endParaRPr/>
          </a:p>
        </p:txBody>
      </p:sp>
      <p:sp>
        <p:nvSpPr>
          <p:cNvPr id="252" name="Google Shape;252;p8"/>
          <p:cNvSpPr txBox="1"/>
          <p:nvPr/>
        </p:nvSpPr>
        <p:spPr>
          <a:xfrm>
            <a:off x="9753379" y="7700422"/>
            <a:ext cx="1706043" cy="58516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</a:pPr>
            <a:r>
              <a:rPr b="0" i="0" lang="en-US" sz="3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columns</a:t>
            </a:r>
            <a:endParaRPr/>
          </a:p>
        </p:txBody>
      </p:sp>
      <p:sp>
        <p:nvSpPr>
          <p:cNvPr id="253" name="Google Shape;253;p8"/>
          <p:cNvSpPr txBox="1"/>
          <p:nvPr/>
        </p:nvSpPr>
        <p:spPr>
          <a:xfrm>
            <a:off x="13556636" y="5139594"/>
            <a:ext cx="1014108" cy="58516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</a:pPr>
            <a:r>
              <a:rPr b="0" i="0" lang="en-US" sz="3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rows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9"/>
          <p:cNvSpPr txBox="1"/>
          <p:nvPr/>
        </p:nvSpPr>
        <p:spPr>
          <a:xfrm>
            <a:off x="7556788" y="355811"/>
            <a:ext cx="9270424" cy="1768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700"/>
              <a:buFont typeface="Helvetica Neue"/>
              <a:buNone/>
            </a:pPr>
            <a:r>
              <a:rPr b="1" i="0" lang="en-US" sz="10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Tidyverse</a:t>
            </a:r>
            <a:endParaRPr/>
          </a:p>
        </p:txBody>
      </p:sp>
      <p:pic>
        <p:nvPicPr>
          <p:cNvPr descr="download.jpg" id="259" name="Google Shape;259;p9"/>
          <p:cNvPicPr preferRelativeResize="0"/>
          <p:nvPr/>
        </p:nvPicPr>
        <p:blipFill rotWithShape="1">
          <a:blip r:embed="rId3">
            <a:alphaModFix amt="24771"/>
          </a:blip>
          <a:srcRect b="0" l="3" r="0" t="1"/>
          <a:stretch/>
        </p:blipFill>
        <p:spPr>
          <a:xfrm>
            <a:off x="19119287" y="243694"/>
            <a:ext cx="4803776" cy="5539459"/>
          </a:xfrm>
          <a:custGeom>
            <a:rect b="b" l="l" r="r" t="t"/>
            <a:pathLst>
              <a:path extrusionOk="0" h="21600" w="21600">
                <a:moveTo>
                  <a:pt x="10548" y="0"/>
                </a:moveTo>
                <a:lnTo>
                  <a:pt x="0" y="5207"/>
                </a:lnTo>
                <a:lnTo>
                  <a:pt x="0" y="16391"/>
                </a:lnTo>
                <a:lnTo>
                  <a:pt x="10550" y="21600"/>
                </a:lnTo>
                <a:lnTo>
                  <a:pt x="11050" y="21600"/>
                </a:lnTo>
                <a:lnTo>
                  <a:pt x="21600" y="16391"/>
                </a:lnTo>
                <a:lnTo>
                  <a:pt x="21600" y="5207"/>
                </a:lnTo>
                <a:lnTo>
                  <a:pt x="11052" y="0"/>
                </a:lnTo>
                <a:lnTo>
                  <a:pt x="10548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descr="Screenshot 2020-04-27 20.54.45.png" id="260" name="Google Shape;26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66900" y="4559897"/>
            <a:ext cx="20650200" cy="5511801"/>
          </a:xfrm>
          <a:prstGeom prst="rect">
            <a:avLst/>
          </a:prstGeom>
          <a:noFill/>
          <a:ln>
            <a:noFill/>
          </a:ln>
          <a:effectLst>
            <a:outerShdw blurRad="342900" rotWithShape="0" dir="5400000" dist="2540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